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activeX/activeX4.xml" ContentType="application/vnd.ms-office.activeX+xml"/>
  <Override PartName="/ppt/activeX/activeX5.xml" ContentType="application/vnd.ms-office.activeX+xml"/>
  <Override PartName="/ppt/theme/themeOverride1.xml" ContentType="application/vnd.openxmlformats-officedocument.themeOverrid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7.xml" ContentType="application/vnd.openxmlformats-officedocument.theme+xml"/>
  <Override PartName="/ppt/activeX/activeX6.xml" ContentType="application/vnd.ms-office.activeX+xml"/>
  <Override PartName="/ppt/activeX/activeX7.xml" ContentType="application/vnd.ms-office.activeX+xml"/>
  <Override PartName="/ppt/activeX/activeX8.xml" ContentType="application/vnd.ms-office.activeX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8.xml" ContentType="application/vnd.openxmlformats-officedocument.theme+xml"/>
  <Override PartName="/ppt/activeX/activeX9.xml" ContentType="application/vnd.ms-office.activeX+xml"/>
  <Override PartName="/ppt/activeX/activeX10.xml" ContentType="application/vnd.ms-office.activeX+xml"/>
  <Override PartName="/ppt/activeX/activeX11.xml" ContentType="application/vnd.ms-office.activeX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9.xml" ContentType="application/vnd.openxmlformats-officedocument.theme+xml"/>
  <Override PartName="/ppt/activeX/activeX12.xml" ContentType="application/vnd.ms-office.activeX+xml"/>
  <Override PartName="/ppt/activeX/activeX13.xml" ContentType="application/vnd.ms-office.activeX+xml"/>
  <Override PartName="/ppt/activeX/activeX14.xml" ContentType="application/vnd.ms-office.activeX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10.xml" ContentType="application/vnd.openxmlformats-officedocument.theme+xml"/>
  <Override PartName="/ppt/activeX/activeX15.xml" ContentType="application/vnd.ms-office.activeX+xml"/>
  <Override PartName="/ppt/activeX/activeX16.xml" ContentType="application/vnd.ms-office.activeX+xml"/>
  <Override PartName="/ppt/activeX/activeX17.xml" ContentType="application/vnd.ms-office.activeX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11.xml" ContentType="application/vnd.openxmlformats-officedocument.theme+xml"/>
  <Override PartName="/ppt/activeX/activeX18.xml" ContentType="application/vnd.ms-office.activeX+xml"/>
  <Override PartName="/ppt/activeX/activeX19.xml" ContentType="application/vnd.ms-office.activeX+xml"/>
  <Override PartName="/ppt/activeX/activeX20.xml" ContentType="application/vnd.ms-office.activeX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48" r:id="rId2"/>
    <p:sldMasterId id="2147483661" r:id="rId3"/>
    <p:sldMasterId id="2147483669" r:id="rId4"/>
    <p:sldMasterId id="2147483691" r:id="rId5"/>
    <p:sldMasterId id="2147483699" r:id="rId6"/>
    <p:sldMasterId id="2147483707" r:id="rId7"/>
    <p:sldMasterId id="2147483714" r:id="rId8"/>
    <p:sldMasterId id="2147483721" r:id="rId9"/>
    <p:sldMasterId id="2147483728" r:id="rId10"/>
    <p:sldMasterId id="2147483735" r:id="rId11"/>
  </p:sldMasterIdLst>
  <p:notesMasterIdLst>
    <p:notesMasterId r:id="rId42"/>
  </p:notesMasterIdLst>
  <p:handoutMasterIdLst>
    <p:handoutMasterId r:id="rId43"/>
  </p:handoutMasterIdLst>
  <p:sldIdLst>
    <p:sldId id="328" r:id="rId12"/>
    <p:sldId id="329" r:id="rId13"/>
    <p:sldId id="330" r:id="rId14"/>
    <p:sldId id="343" r:id="rId15"/>
    <p:sldId id="342" r:id="rId16"/>
    <p:sldId id="344" r:id="rId17"/>
    <p:sldId id="345" r:id="rId18"/>
    <p:sldId id="297" r:id="rId19"/>
    <p:sldId id="335" r:id="rId20"/>
    <p:sldId id="336" r:id="rId21"/>
    <p:sldId id="337" r:id="rId22"/>
    <p:sldId id="338" r:id="rId23"/>
    <p:sldId id="339" r:id="rId24"/>
    <p:sldId id="325" r:id="rId25"/>
    <p:sldId id="340" r:id="rId26"/>
    <p:sldId id="312" r:id="rId27"/>
    <p:sldId id="341" r:id="rId28"/>
    <p:sldId id="315" r:id="rId29"/>
    <p:sldId id="346" r:id="rId30"/>
    <p:sldId id="347" r:id="rId31"/>
    <p:sldId id="348" r:id="rId32"/>
    <p:sldId id="322" r:id="rId33"/>
    <p:sldId id="349" r:id="rId34"/>
    <p:sldId id="324" r:id="rId35"/>
    <p:sldId id="327" r:id="rId36"/>
    <p:sldId id="352" r:id="rId37"/>
    <p:sldId id="326" r:id="rId38"/>
    <p:sldId id="350" r:id="rId39"/>
    <p:sldId id="281" r:id="rId40"/>
    <p:sldId id="289" r:id="rId4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2">
          <p15:clr>
            <a:srgbClr val="A4A3A4"/>
          </p15:clr>
        </p15:guide>
        <p15:guide id="2" orient="horz" pos="530">
          <p15:clr>
            <a:srgbClr val="A4A3A4"/>
          </p15:clr>
        </p15:guide>
        <p15:guide id="3" orient="horz" pos="3868">
          <p15:clr>
            <a:srgbClr val="A4A3A4"/>
          </p15:clr>
        </p15:guide>
        <p15:guide id="4" pos="360">
          <p15:clr>
            <a:srgbClr val="A4A3A4"/>
          </p15:clr>
        </p15:guide>
        <p15:guide id="5" pos="54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KOROLEVA" initials="AK" lastIdx="1" clrIdx="0">
    <p:extLst>
      <p:ext uri="{19B8F6BF-5375-455C-9EA6-DF929625EA0E}">
        <p15:presenceInfo xmlns:p15="http://schemas.microsoft.com/office/powerpoint/2012/main" userId="S-1-5-21-168139140-835478840-2976084611-113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0011" autoAdjust="0"/>
  </p:normalViewPr>
  <p:slideViewPr>
    <p:cSldViewPr snapToGrid="0">
      <p:cViewPr varScale="1">
        <p:scale>
          <a:sx n="71" d="100"/>
          <a:sy n="71" d="100"/>
        </p:scale>
        <p:origin x="1771" y="62"/>
      </p:cViewPr>
      <p:guideLst>
        <p:guide orient="horz" pos="1712"/>
        <p:guide orient="horz" pos="530"/>
        <p:guide orient="horz" pos="3868"/>
        <p:guide pos="360"/>
        <p:guide pos="54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9" d="100"/>
          <a:sy n="99" d="100"/>
        </p:scale>
        <p:origin x="-35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15.xml.rels><?xml version="1.0" encoding="UTF-8" standalone="yes"?>
<Relationships xmlns="http://schemas.openxmlformats.org/package/2006/relationships"><Relationship Id="rId1" Type="http://schemas.microsoft.com/office/2006/relationships/activeXControlBinary" Target="activeX15.bin"/></Relationships>
</file>

<file path=ppt/activeX/_rels/activeX16.xml.rels><?xml version="1.0" encoding="UTF-8" standalone="yes"?>
<Relationships xmlns="http://schemas.openxmlformats.org/package/2006/relationships"><Relationship Id="rId1" Type="http://schemas.microsoft.com/office/2006/relationships/activeXControlBinary" Target="activeX16.bin"/></Relationships>
</file>

<file path=ppt/activeX/_rels/activeX17.xml.rels><?xml version="1.0" encoding="UTF-8" standalone="yes"?>
<Relationships xmlns="http://schemas.openxmlformats.org/package/2006/relationships"><Relationship Id="rId1" Type="http://schemas.microsoft.com/office/2006/relationships/activeXControlBinary" Target="activeX17.bin"/></Relationships>
</file>

<file path=ppt/activeX/_rels/activeX18.xml.rels><?xml version="1.0" encoding="UTF-8" standalone="yes"?>
<Relationships xmlns="http://schemas.openxmlformats.org/package/2006/relationships"><Relationship Id="rId1" Type="http://schemas.microsoft.com/office/2006/relationships/activeXControlBinary" Target="activeX18.bin"/></Relationships>
</file>

<file path=ppt/activeX/_rels/activeX19.xml.rels><?xml version="1.0" encoding="UTF-8" standalone="yes"?>
<Relationships xmlns="http://schemas.openxmlformats.org/package/2006/relationships"><Relationship Id="rId1" Type="http://schemas.microsoft.com/office/2006/relationships/activeXControlBinary" Target="activeX19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20.xml.rels><?xml version="1.0" encoding="UTF-8" standalone="yes"?>
<Relationships xmlns="http://schemas.openxmlformats.org/package/2006/relationships"><Relationship Id="rId1" Type="http://schemas.microsoft.com/office/2006/relationships/activeXControlBinary" Target="activeX20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2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3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4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5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6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7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8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19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20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766AB-B8BC-4752-8B0F-E483729A156F}" type="doc">
      <dgm:prSet loTypeId="urn:microsoft.com/office/officeart/2005/8/layout/radial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28FEDA58-3BE1-48AF-BE45-B38D94081FF2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US" sz="2200" b="1" u="none" dirty="0" smtClean="0">
              <a:latin typeface="+mj-lt"/>
            </a:rPr>
            <a:t>ISO Standards Used Everywhere</a:t>
          </a:r>
          <a:endParaRPr lang="en-GB" sz="2200" b="1" u="none" dirty="0">
            <a:latin typeface="+mj-lt"/>
          </a:endParaRPr>
        </a:p>
      </dgm:t>
    </dgm:pt>
    <dgm:pt modelId="{1EBB3A62-4B32-40F6-8DC5-D2E2938EC7A9}" type="parTrans" cxnId="{CD9EDD45-9E4B-49AF-8C66-74D4CCA9044E}">
      <dgm:prSet/>
      <dgm:spPr/>
      <dgm:t>
        <a:bodyPr/>
        <a:lstStyle/>
        <a:p>
          <a:endParaRPr lang="en-GB"/>
        </a:p>
      </dgm:t>
    </dgm:pt>
    <dgm:pt modelId="{0C67BD53-A225-4B20-ACED-5D5257B12102}" type="sibTrans" cxnId="{CD9EDD45-9E4B-49AF-8C66-74D4CCA9044E}">
      <dgm:prSet/>
      <dgm:spPr/>
      <dgm:t>
        <a:bodyPr/>
        <a:lstStyle/>
        <a:p>
          <a:endParaRPr lang="en-GB"/>
        </a:p>
      </dgm:t>
    </dgm:pt>
    <dgm:pt modelId="{410C7285-2EA7-4759-AC01-46BA41259F1E}">
      <dgm:prSet custT="1"/>
      <dgm:spPr/>
      <dgm:t>
        <a:bodyPr/>
        <a:lstStyle/>
        <a:p>
          <a:pPr rtl="0"/>
          <a:r>
            <a:rPr lang="en-US" sz="1600" b="0" dirty="0" smtClean="0">
              <a:latin typeface="+mj-lt"/>
            </a:rPr>
            <a:t>7 comprehensive strategic </a:t>
          </a:r>
          <a:r>
            <a:rPr lang="en-US" sz="1600" b="0" dirty="0" err="1" smtClean="0">
              <a:latin typeface="+mj-lt"/>
            </a:rPr>
            <a:t>programmes</a:t>
          </a:r>
          <a:r>
            <a:rPr lang="en-US" sz="1600" b="0" dirty="0" smtClean="0">
              <a:latin typeface="+mj-lt"/>
            </a:rPr>
            <a:t> (SP)</a:t>
          </a:r>
          <a:endParaRPr lang="en-GB" sz="1600" b="0" dirty="0">
            <a:latin typeface="+mj-lt"/>
          </a:endParaRPr>
        </a:p>
      </dgm:t>
    </dgm:pt>
    <dgm:pt modelId="{7C0DEABD-7C10-48F6-9E6A-B3CB34E2280F}" type="parTrans" cxnId="{7448239C-65E1-4FE1-87C9-E74B5490C281}">
      <dgm:prSet/>
      <dgm:spPr/>
      <dgm:t>
        <a:bodyPr/>
        <a:lstStyle/>
        <a:p>
          <a:endParaRPr lang="en-GB"/>
        </a:p>
      </dgm:t>
    </dgm:pt>
    <dgm:pt modelId="{5F4F9A06-203C-4C5B-B2E0-7E99E15D0A86}" type="sibTrans" cxnId="{7448239C-65E1-4FE1-87C9-E74B5490C281}">
      <dgm:prSet/>
      <dgm:spPr/>
      <dgm:t>
        <a:bodyPr/>
        <a:lstStyle/>
        <a:p>
          <a:endParaRPr lang="en-GB"/>
        </a:p>
      </dgm:t>
    </dgm:pt>
    <dgm:pt modelId="{0CB6EFD9-6290-4F55-A72A-A62E4C95164E}">
      <dgm:prSet custT="1"/>
      <dgm:spPr/>
      <dgm:t>
        <a:bodyPr/>
        <a:lstStyle/>
        <a:p>
          <a:pPr rtl="0"/>
          <a:r>
            <a:rPr lang="en-US" sz="1600" b="0" dirty="0" smtClean="0">
              <a:latin typeface="+mj-lt"/>
            </a:rPr>
            <a:t>The responsibility for each SP is allocated to a ISO/CS unit, associated with ISO governance bodies</a:t>
          </a:r>
          <a:endParaRPr lang="en-GB" sz="1600" b="0" dirty="0">
            <a:latin typeface="+mj-lt"/>
          </a:endParaRPr>
        </a:p>
      </dgm:t>
    </dgm:pt>
    <dgm:pt modelId="{2B1A0E50-72BF-4B88-9C8C-047F48B684D4}" type="parTrans" cxnId="{741BA277-6943-4925-940B-37A2EF5A791F}">
      <dgm:prSet/>
      <dgm:spPr/>
      <dgm:t>
        <a:bodyPr/>
        <a:lstStyle/>
        <a:p>
          <a:endParaRPr lang="en-GB"/>
        </a:p>
      </dgm:t>
    </dgm:pt>
    <dgm:pt modelId="{BF2CF488-67B0-4287-BB1F-66E0ACDE2879}" type="sibTrans" cxnId="{741BA277-6943-4925-940B-37A2EF5A791F}">
      <dgm:prSet/>
      <dgm:spPr/>
      <dgm:t>
        <a:bodyPr/>
        <a:lstStyle/>
        <a:p>
          <a:endParaRPr lang="en-GB"/>
        </a:p>
      </dgm:t>
    </dgm:pt>
    <dgm:pt modelId="{432937DC-17FB-4EFA-BE7E-A0A89D281B10}">
      <dgm:prSet custT="1"/>
      <dgm:spPr/>
      <dgm:t>
        <a:bodyPr/>
        <a:lstStyle/>
        <a:p>
          <a:pPr rtl="0"/>
          <a:r>
            <a:rPr lang="en-US" sz="1600" b="0" dirty="0" smtClean="0">
              <a:latin typeface="+mj-lt"/>
            </a:rPr>
            <a:t>CSC/</a:t>
          </a:r>
          <a:r>
            <a:rPr lang="en-US" sz="1600" b="0" dirty="0" err="1" smtClean="0">
              <a:latin typeface="+mj-lt"/>
            </a:rPr>
            <a:t>SPC</a:t>
          </a:r>
          <a:r>
            <a:rPr lang="en-US" sz="1600" b="0" dirty="0" smtClean="0">
              <a:latin typeface="+mj-lt"/>
            </a:rPr>
            <a:t> ensures overall supervision of strategy implementation</a:t>
          </a:r>
          <a:endParaRPr lang="en-GB" sz="1600" b="0" dirty="0">
            <a:latin typeface="+mj-lt"/>
          </a:endParaRPr>
        </a:p>
      </dgm:t>
    </dgm:pt>
    <dgm:pt modelId="{22AB63E6-6960-438C-B432-F378E4A986A3}" type="parTrans" cxnId="{6CA63198-C703-4A38-B10A-301C0A724293}">
      <dgm:prSet/>
      <dgm:spPr/>
      <dgm:t>
        <a:bodyPr/>
        <a:lstStyle/>
        <a:p>
          <a:endParaRPr lang="en-GB"/>
        </a:p>
      </dgm:t>
    </dgm:pt>
    <dgm:pt modelId="{2FAB7828-0280-4088-BB24-C9463CDE55F5}" type="sibTrans" cxnId="{6CA63198-C703-4A38-B10A-301C0A724293}">
      <dgm:prSet/>
      <dgm:spPr/>
      <dgm:t>
        <a:bodyPr/>
        <a:lstStyle/>
        <a:p>
          <a:endParaRPr lang="en-GB"/>
        </a:p>
      </dgm:t>
    </dgm:pt>
    <dgm:pt modelId="{DF266FD9-217B-49E8-BC1C-E8E7A46D2C12}" type="pres">
      <dgm:prSet presAssocID="{27C766AB-B8BC-4752-8B0F-E483729A156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A70F340-C633-42E9-8290-D0287E5E3A0C}" type="pres">
      <dgm:prSet presAssocID="{28FEDA58-3BE1-48AF-BE45-B38D94081FF2}" presName="centerShape" presStyleLbl="node0" presStyleIdx="0" presStyleCnt="1" custScaleX="106519" custScaleY="108294" custLinFactNeighborX="-733" custLinFactNeighborY="-244"/>
      <dgm:spPr/>
      <dgm:t>
        <a:bodyPr/>
        <a:lstStyle/>
        <a:p>
          <a:endParaRPr lang="en-GB"/>
        </a:p>
      </dgm:t>
    </dgm:pt>
    <dgm:pt modelId="{32C4681E-A1B9-42E7-9EA7-FB280B5720EE}" type="pres">
      <dgm:prSet presAssocID="{7C0DEABD-7C10-48F6-9E6A-B3CB34E2280F}" presName="parTrans" presStyleLbl="bgSibTrans2D1" presStyleIdx="0" presStyleCnt="3"/>
      <dgm:spPr/>
      <dgm:t>
        <a:bodyPr/>
        <a:lstStyle/>
        <a:p>
          <a:endParaRPr lang="en-GB"/>
        </a:p>
      </dgm:t>
    </dgm:pt>
    <dgm:pt modelId="{350BDBC6-4563-4840-8545-EDF0D174741F}" type="pres">
      <dgm:prSet presAssocID="{410C7285-2EA7-4759-AC01-46BA41259F1E}" presName="node" presStyleLbl="node1" presStyleIdx="0" presStyleCnt="3" custScaleX="1121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43614C-F963-441B-83B6-7678BA6EC0A3}" type="pres">
      <dgm:prSet presAssocID="{2B1A0E50-72BF-4B88-9C8C-047F48B684D4}" presName="parTrans" presStyleLbl="bgSibTrans2D1" presStyleIdx="1" presStyleCnt="3"/>
      <dgm:spPr/>
      <dgm:t>
        <a:bodyPr/>
        <a:lstStyle/>
        <a:p>
          <a:endParaRPr lang="en-GB"/>
        </a:p>
      </dgm:t>
    </dgm:pt>
    <dgm:pt modelId="{D499BD0F-A753-4F91-A50A-5EE1A4E99C10}" type="pres">
      <dgm:prSet presAssocID="{0CB6EFD9-6290-4F55-A72A-A62E4C95164E}" presName="node" presStyleLbl="node1" presStyleIdx="1" presStyleCnt="3" custScaleX="1121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2F1685-0437-4D63-9A61-CB88C63382FE}" type="pres">
      <dgm:prSet presAssocID="{22AB63E6-6960-438C-B432-F378E4A986A3}" presName="parTrans" presStyleLbl="bgSibTrans2D1" presStyleIdx="2" presStyleCnt="3"/>
      <dgm:spPr/>
      <dgm:t>
        <a:bodyPr/>
        <a:lstStyle/>
        <a:p>
          <a:endParaRPr lang="en-GB"/>
        </a:p>
      </dgm:t>
    </dgm:pt>
    <dgm:pt modelId="{C570ABAD-05D8-42A4-B632-CC2200332139}" type="pres">
      <dgm:prSet presAssocID="{432937DC-17FB-4EFA-BE7E-A0A89D281B10}" presName="node" presStyleLbl="node1" presStyleIdx="2" presStyleCnt="3" custScaleX="1121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EDEC4A9-75DD-4ABF-B8EE-D55B1C4C2B40}" type="presOf" srcId="{22AB63E6-6960-438C-B432-F378E4A986A3}" destId="{1E2F1685-0437-4D63-9A61-CB88C63382FE}" srcOrd="0" destOrd="0" presId="urn:microsoft.com/office/officeart/2005/8/layout/radial4"/>
    <dgm:cxn modelId="{2FBC5C9C-16C5-4AFA-80FA-BEC531B92B92}" type="presOf" srcId="{432937DC-17FB-4EFA-BE7E-A0A89D281B10}" destId="{C570ABAD-05D8-42A4-B632-CC2200332139}" srcOrd="0" destOrd="0" presId="urn:microsoft.com/office/officeart/2005/8/layout/radial4"/>
    <dgm:cxn modelId="{7448239C-65E1-4FE1-87C9-E74B5490C281}" srcId="{28FEDA58-3BE1-48AF-BE45-B38D94081FF2}" destId="{410C7285-2EA7-4759-AC01-46BA41259F1E}" srcOrd="0" destOrd="0" parTransId="{7C0DEABD-7C10-48F6-9E6A-B3CB34E2280F}" sibTransId="{5F4F9A06-203C-4C5B-B2E0-7E99E15D0A86}"/>
    <dgm:cxn modelId="{741BA277-6943-4925-940B-37A2EF5A791F}" srcId="{28FEDA58-3BE1-48AF-BE45-B38D94081FF2}" destId="{0CB6EFD9-6290-4F55-A72A-A62E4C95164E}" srcOrd="1" destOrd="0" parTransId="{2B1A0E50-72BF-4B88-9C8C-047F48B684D4}" sibTransId="{BF2CF488-67B0-4287-BB1F-66E0ACDE2879}"/>
    <dgm:cxn modelId="{E9DB836D-BA22-4BCE-980D-B246EE514B28}" type="presOf" srcId="{410C7285-2EA7-4759-AC01-46BA41259F1E}" destId="{350BDBC6-4563-4840-8545-EDF0D174741F}" srcOrd="0" destOrd="0" presId="urn:microsoft.com/office/officeart/2005/8/layout/radial4"/>
    <dgm:cxn modelId="{D37F9E0F-B8FB-4E37-9A28-797447CE15C6}" type="presOf" srcId="{27C766AB-B8BC-4752-8B0F-E483729A156F}" destId="{DF266FD9-217B-49E8-BC1C-E8E7A46D2C12}" srcOrd="0" destOrd="0" presId="urn:microsoft.com/office/officeart/2005/8/layout/radial4"/>
    <dgm:cxn modelId="{F302E307-DB42-45CF-AB3A-D91BAA709C45}" type="presOf" srcId="{7C0DEABD-7C10-48F6-9E6A-B3CB34E2280F}" destId="{32C4681E-A1B9-42E7-9EA7-FB280B5720EE}" srcOrd="0" destOrd="0" presId="urn:microsoft.com/office/officeart/2005/8/layout/radial4"/>
    <dgm:cxn modelId="{6CA63198-C703-4A38-B10A-301C0A724293}" srcId="{28FEDA58-3BE1-48AF-BE45-B38D94081FF2}" destId="{432937DC-17FB-4EFA-BE7E-A0A89D281B10}" srcOrd="2" destOrd="0" parTransId="{22AB63E6-6960-438C-B432-F378E4A986A3}" sibTransId="{2FAB7828-0280-4088-BB24-C9463CDE55F5}"/>
    <dgm:cxn modelId="{97CC57A3-32A8-4498-922F-774EC9780196}" type="presOf" srcId="{28FEDA58-3BE1-48AF-BE45-B38D94081FF2}" destId="{5A70F340-C633-42E9-8290-D0287E5E3A0C}" srcOrd="0" destOrd="0" presId="urn:microsoft.com/office/officeart/2005/8/layout/radial4"/>
    <dgm:cxn modelId="{896B3FDC-8B17-45E9-92AC-69E1DB994FD2}" type="presOf" srcId="{0CB6EFD9-6290-4F55-A72A-A62E4C95164E}" destId="{D499BD0F-A753-4F91-A50A-5EE1A4E99C10}" srcOrd="0" destOrd="0" presId="urn:microsoft.com/office/officeart/2005/8/layout/radial4"/>
    <dgm:cxn modelId="{197C6DA6-4BF9-4B04-AEB2-37C2BAC1EA86}" type="presOf" srcId="{2B1A0E50-72BF-4B88-9C8C-047F48B684D4}" destId="{2A43614C-F963-441B-83B6-7678BA6EC0A3}" srcOrd="0" destOrd="0" presId="urn:microsoft.com/office/officeart/2005/8/layout/radial4"/>
    <dgm:cxn modelId="{CD9EDD45-9E4B-49AF-8C66-74D4CCA9044E}" srcId="{27C766AB-B8BC-4752-8B0F-E483729A156F}" destId="{28FEDA58-3BE1-48AF-BE45-B38D94081FF2}" srcOrd="0" destOrd="0" parTransId="{1EBB3A62-4B32-40F6-8DC5-D2E2938EC7A9}" sibTransId="{0C67BD53-A225-4B20-ACED-5D5257B12102}"/>
    <dgm:cxn modelId="{613A1155-E866-4380-9C7D-7B50F65021D3}" type="presParOf" srcId="{DF266FD9-217B-49E8-BC1C-E8E7A46D2C12}" destId="{5A70F340-C633-42E9-8290-D0287E5E3A0C}" srcOrd="0" destOrd="0" presId="urn:microsoft.com/office/officeart/2005/8/layout/radial4"/>
    <dgm:cxn modelId="{4C0F9D7B-8A40-4286-88B5-9169BA8DF4B7}" type="presParOf" srcId="{DF266FD9-217B-49E8-BC1C-E8E7A46D2C12}" destId="{32C4681E-A1B9-42E7-9EA7-FB280B5720EE}" srcOrd="1" destOrd="0" presId="urn:microsoft.com/office/officeart/2005/8/layout/radial4"/>
    <dgm:cxn modelId="{5218BDB4-AC73-46B9-B7CA-682CFB2EC1B2}" type="presParOf" srcId="{DF266FD9-217B-49E8-BC1C-E8E7A46D2C12}" destId="{350BDBC6-4563-4840-8545-EDF0D174741F}" srcOrd="2" destOrd="0" presId="urn:microsoft.com/office/officeart/2005/8/layout/radial4"/>
    <dgm:cxn modelId="{880B16D0-6023-4000-BB1C-B97F0A162EDF}" type="presParOf" srcId="{DF266FD9-217B-49E8-BC1C-E8E7A46D2C12}" destId="{2A43614C-F963-441B-83B6-7678BA6EC0A3}" srcOrd="3" destOrd="0" presId="urn:microsoft.com/office/officeart/2005/8/layout/radial4"/>
    <dgm:cxn modelId="{B6092E69-F621-47CD-8559-B333E39DD0D3}" type="presParOf" srcId="{DF266FD9-217B-49E8-BC1C-E8E7A46D2C12}" destId="{D499BD0F-A753-4F91-A50A-5EE1A4E99C10}" srcOrd="4" destOrd="0" presId="urn:microsoft.com/office/officeart/2005/8/layout/radial4"/>
    <dgm:cxn modelId="{58645DA6-417A-4423-9739-DBCF2427FA9E}" type="presParOf" srcId="{DF266FD9-217B-49E8-BC1C-E8E7A46D2C12}" destId="{1E2F1685-0437-4D63-9A61-CB88C63382FE}" srcOrd="5" destOrd="0" presId="urn:microsoft.com/office/officeart/2005/8/layout/radial4"/>
    <dgm:cxn modelId="{413E3AAF-4487-4188-8CFD-BF6477899BE1}" type="presParOf" srcId="{DF266FD9-217B-49E8-BC1C-E8E7A46D2C12}" destId="{C570ABAD-05D8-42A4-B632-CC220033213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70F340-C633-42E9-8290-D0287E5E3A0C}">
      <dsp:nvSpPr>
        <dsp:cNvPr id="0" name=""/>
        <dsp:cNvSpPr/>
      </dsp:nvSpPr>
      <dsp:spPr>
        <a:xfrm>
          <a:off x="2619203" y="2720489"/>
          <a:ext cx="2416296" cy="2456561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u="none" kern="1200" dirty="0" smtClean="0">
              <a:latin typeface="+mj-lt"/>
            </a:rPr>
            <a:t>ISO Standards Used Everywhere</a:t>
          </a:r>
          <a:endParaRPr lang="en-GB" sz="2200" b="1" u="none" kern="1200" dirty="0">
            <a:latin typeface="+mj-lt"/>
          </a:endParaRPr>
        </a:p>
      </dsp:txBody>
      <dsp:txXfrm>
        <a:off x="2973061" y="3080244"/>
        <a:ext cx="1708580" cy="1737051"/>
      </dsp:txXfrm>
    </dsp:sp>
    <dsp:sp modelId="{32C4681E-A1B9-42E7-9EA7-FB280B5720EE}">
      <dsp:nvSpPr>
        <dsp:cNvPr id="0" name=""/>
        <dsp:cNvSpPr/>
      </dsp:nvSpPr>
      <dsp:spPr>
        <a:xfrm rot="12915392">
          <a:off x="1131413" y="2349883"/>
          <a:ext cx="1782781" cy="646499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0BDBC6-4563-4840-8545-EDF0D174741F}">
      <dsp:nvSpPr>
        <dsp:cNvPr id="0" name=""/>
        <dsp:cNvSpPr/>
      </dsp:nvSpPr>
      <dsp:spPr>
        <a:xfrm>
          <a:off x="86770" y="1296588"/>
          <a:ext cx="2416290" cy="172399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+mj-lt"/>
            </a:rPr>
            <a:t>7 comprehensive strategic </a:t>
          </a:r>
          <a:r>
            <a:rPr lang="en-US" sz="1600" b="0" kern="1200" dirty="0" err="1" smtClean="0">
              <a:latin typeface="+mj-lt"/>
            </a:rPr>
            <a:t>programmes</a:t>
          </a:r>
          <a:r>
            <a:rPr lang="en-US" sz="1600" b="0" kern="1200" dirty="0" smtClean="0">
              <a:latin typeface="+mj-lt"/>
            </a:rPr>
            <a:t> (SP)</a:t>
          </a:r>
          <a:endParaRPr lang="en-GB" sz="1600" b="0" kern="1200" dirty="0">
            <a:latin typeface="+mj-lt"/>
          </a:endParaRPr>
        </a:p>
      </dsp:txBody>
      <dsp:txXfrm>
        <a:off x="137264" y="1347082"/>
        <a:ext cx="2315302" cy="1623010"/>
      </dsp:txXfrm>
    </dsp:sp>
    <dsp:sp modelId="{2A43614C-F963-441B-83B6-7678BA6EC0A3}">
      <dsp:nvSpPr>
        <dsp:cNvPr id="0" name=""/>
        <dsp:cNvSpPr/>
      </dsp:nvSpPr>
      <dsp:spPr>
        <a:xfrm rot="16250641">
          <a:off x="2960333" y="1392824"/>
          <a:ext cx="1799820" cy="646499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9BD0F-A753-4F91-A50A-5EE1A4E99C10}">
      <dsp:nvSpPr>
        <dsp:cNvPr id="0" name=""/>
        <dsp:cNvSpPr/>
      </dsp:nvSpPr>
      <dsp:spPr>
        <a:xfrm>
          <a:off x="2665354" y="-45737"/>
          <a:ext cx="2416290" cy="1723998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+mj-lt"/>
            </a:rPr>
            <a:t>The responsibility for each SP is allocated to a ISO/CS unit, associated with ISO governance bodies</a:t>
          </a:r>
          <a:endParaRPr lang="en-GB" sz="1600" b="0" kern="1200" dirty="0">
            <a:latin typeface="+mj-lt"/>
          </a:endParaRPr>
        </a:p>
      </dsp:txBody>
      <dsp:txXfrm>
        <a:off x="2715848" y="4757"/>
        <a:ext cx="2315302" cy="1623010"/>
      </dsp:txXfrm>
    </dsp:sp>
    <dsp:sp modelId="{1E2F1685-0437-4D63-9A61-CB88C63382FE}">
      <dsp:nvSpPr>
        <dsp:cNvPr id="0" name=""/>
        <dsp:cNvSpPr/>
      </dsp:nvSpPr>
      <dsp:spPr>
        <a:xfrm rot="19542258">
          <a:off x="4758592" y="2357872"/>
          <a:ext cx="1854721" cy="646499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0ABAD-05D8-42A4-B632-CC2200332139}">
      <dsp:nvSpPr>
        <dsp:cNvPr id="0" name=""/>
        <dsp:cNvSpPr/>
      </dsp:nvSpPr>
      <dsp:spPr>
        <a:xfrm>
          <a:off x="5243938" y="1296588"/>
          <a:ext cx="2416290" cy="1723998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>
              <a:latin typeface="+mj-lt"/>
            </a:rPr>
            <a:t>CSC/</a:t>
          </a:r>
          <a:r>
            <a:rPr lang="en-US" sz="1600" b="0" kern="1200" dirty="0" err="1" smtClean="0">
              <a:latin typeface="+mj-lt"/>
            </a:rPr>
            <a:t>SPC</a:t>
          </a:r>
          <a:r>
            <a:rPr lang="en-US" sz="1600" b="0" kern="1200" dirty="0" smtClean="0">
              <a:latin typeface="+mj-lt"/>
            </a:rPr>
            <a:t> ensures overall supervision of strategy implementation</a:t>
          </a:r>
          <a:endParaRPr lang="en-GB" sz="1600" b="0" kern="1200" dirty="0">
            <a:latin typeface="+mj-lt"/>
          </a:endParaRPr>
        </a:p>
      </dsp:txBody>
      <dsp:txXfrm>
        <a:off x="5294432" y="1347082"/>
        <a:ext cx="2315302" cy="1623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B95B0-35DA-4320-8EBF-7A5215A7D67C}" type="datetimeFigureOut">
              <a:rPr lang="en-GB" smtClean="0"/>
              <a:t>20/06/2016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53968-743C-422B-AFA1-D28B867552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908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7EF42-A50A-4F77-8CB9-86E330A140DF}" type="datetimeFigureOut">
              <a:rPr lang="en-US" smtClean="0"/>
              <a:t>2016-06-20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83F9E-E1AC-4380-9E3A-FB0F91E75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78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385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endParaRPr lang="en-GB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44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51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57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777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noProof="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448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896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4563" y="1347788"/>
            <a:ext cx="4849812" cy="36369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7175" marR="0" lvl="0" indent="-2571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US" sz="1575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76411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481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456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14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214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935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670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68349-4A52-4683-B834-9251B6D31EB1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704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561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7690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</a:t>
            </a:r>
            <a:r>
              <a:rPr lang="en-US" baseline="0" dirty="0" smtClean="0"/>
              <a:t> the 13</a:t>
            </a:r>
            <a:r>
              <a:rPr lang="en-US" baseline="30000" dirty="0" smtClean="0"/>
              <a:t>th September </a:t>
            </a:r>
            <a:r>
              <a:rPr lang="en-US" baseline="0" dirty="0" smtClean="0"/>
              <a:t> a panel session on the regional strategy, they are invited to participate and provide feed-back.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3F9E-E1AC-4380-9E3A-FB0F91E75F1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970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52C70-EE11-4295-AB88-B2956FB209C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054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88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144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823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221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882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xfrm>
            <a:off x="906470" y="4714887"/>
            <a:ext cx="4984749" cy="4467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14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/>
            <a:endParaRPr lang="en-US" sz="1200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25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30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323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087438"/>
            <a:ext cx="8001000" cy="864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276852"/>
            <a:ext cx="8001000" cy="38635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393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030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37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4641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SO Sans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3058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600" b="1" i="0">
                <a:solidFill>
                  <a:srgbClr val="18619E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noProof="0" dirty="0" smtClean="0"/>
              <a:t>Cliquez et modifiez le titre</a:t>
            </a:r>
            <a:endParaRPr lang="fr-FR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455613" y="1298575"/>
            <a:ext cx="8307387" cy="4568825"/>
          </a:xfrm>
          <a:prstGeom prst="rect">
            <a:avLst/>
          </a:prstGeom>
        </p:spPr>
        <p:txBody>
          <a:bodyPr/>
          <a:lstStyle>
            <a:lvl1pPr marL="0" marR="0" indent="28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§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1pPr>
            <a:lvl2pPr marL="360000" marR="0" indent="288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2pPr>
            <a:lvl3pPr marL="648000" marR="0" indent="2880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2200">
                <a:solidFill>
                  <a:srgbClr val="3C3C3C"/>
                </a:solidFill>
                <a:latin typeface="Arial"/>
                <a:cs typeface="Arial"/>
              </a:defRPr>
            </a:lvl3pPr>
          </a:lstStyle>
          <a:p>
            <a:pPr lvl="0"/>
            <a:r>
              <a:rPr lang="fr-FR" noProof="0" dirty="0" smtClean="0"/>
              <a:t>Cliquez pour 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03225" y="6508750"/>
            <a:ext cx="5624513" cy="3317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>
                <a:solidFill>
                  <a:srgbClr val="808080"/>
                </a:solidFill>
              </a:rPr>
              <a:t>SG/15891893 - 2011-05-12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403225" y="6157913"/>
            <a:ext cx="78644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808080"/>
                </a:solidFill>
              </a:rPr>
              <a:t>Energy Management – 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3225" y="6357938"/>
            <a:ext cx="363538" cy="1825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473E659-4696-4011-B9AE-203E7EBA265D}" type="slidenum">
              <a:rPr lang="en-GB">
                <a:solidFill>
                  <a:srgbClr val="808080"/>
                </a:solidFill>
                <a:latin typeface="Calibri"/>
              </a:rPr>
              <a:pPr/>
              <a:t>‹#›</a:t>
            </a:fld>
            <a:endParaRPr lang="en-GB" dirty="0">
              <a:solidFill>
                <a:srgbClr val="80808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4918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6" name="Picture Placeholder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96604" cy="690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94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690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1276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4923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538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9818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23721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5629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0" y="1960563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2717800"/>
            <a:ext cx="3757655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1960563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2717800"/>
            <a:ext cx="3759131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841375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61462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5CEE7-9ED4-4915-BEFA-C25900BA8CB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348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EE06E-06CB-4C20-9258-160E2F9E54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3336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891CE-19F1-4857-940B-067BF8F8349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1556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3694470"/>
            <a:ext cx="8001000" cy="2445979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90F68-05E4-4484-9D2F-CD01C45018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1072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8E53C-2969-4D4A-B1F9-1D8AF34EBD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9124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86175-F21C-4B3D-9B98-201AC06090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496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0" y="1960563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2717800"/>
            <a:ext cx="3757655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1960563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2717800"/>
            <a:ext cx="3759131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841375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48125-94F1-412A-A082-D6E0DF856FD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489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6064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5CEE7-9ED4-4915-BEFA-C25900BA8CB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4870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EE06E-06CB-4C20-9258-160E2F9E54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085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891CE-19F1-4857-940B-067BF8F8349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723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3694470"/>
            <a:ext cx="8001000" cy="2445979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90F68-05E4-4484-9D2F-CD01C45018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7409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8E53C-2969-4D4A-B1F9-1D8AF34EBD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612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86175-F21C-4B3D-9B98-201AC06090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639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0" y="1960563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2717800"/>
            <a:ext cx="3757655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1960563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2717800"/>
            <a:ext cx="3759131" cy="35811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841375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48125-94F1-412A-A082-D6E0DF856FD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214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420F-841B-4CA5-A1FA-A90DCF746A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006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C36C-18DD-4CD7-8535-4901BED78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122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73B2-840F-48FB-9743-F1D74BDF88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699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3991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C92AA-85E3-4D1B-A825-27C4EB6BD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302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84CE-89BD-4112-8D33-200D2BE6F5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5159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D8F7B-E4A7-4C12-8759-CE129B7E86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401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420F-841B-4CA5-A1FA-A90DCF746A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9354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C36C-18DD-4CD7-8535-4901BED78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6838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73B2-840F-48FB-9743-F1D74BDF88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0140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C92AA-85E3-4D1B-A825-27C4EB6BD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1961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84CE-89BD-4112-8D33-200D2BE6F5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0858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D8F7B-E4A7-4C12-8759-CE129B7E86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4909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420F-841B-4CA5-A1FA-A90DCF746A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932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501058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C36C-18DD-4CD7-8535-4901BED78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069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73B2-840F-48FB-9743-F1D74BDF88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4946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C92AA-85E3-4D1B-A825-27C4EB6BD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625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84CE-89BD-4112-8D33-200D2BE6F5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373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D8F7B-E4A7-4C12-8759-CE129B7E86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0652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420F-841B-4CA5-A1FA-A90DCF746A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529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C36C-18DD-4CD7-8535-4901BED78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9748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73B2-840F-48FB-9743-F1D74BDF88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6981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C92AA-85E3-4D1B-A825-27C4EB6BD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887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84CE-89BD-4112-8D33-200D2BE6F5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093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big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218441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D8F7B-E4A7-4C12-8759-CE129B7E86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879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resentation 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D420F-841B-4CA5-A1FA-A90DCF746A3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91582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BC36C-18DD-4CD7-8535-4901BED78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733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773B2-840F-48FB-9743-F1D74BDF88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9105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C92AA-85E3-4D1B-A825-27C4EB6BDA6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693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84CE-89BD-4112-8D33-200D2BE6F5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4313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D8F7B-E4A7-4C12-8759-CE129B7E86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265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74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58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911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6.v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57.xml"/><Relationship Id="rId7" Type="http://schemas.openxmlformats.org/officeDocument/2006/relationships/theme" Target="../theme/theme10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control" Target="../activeX/activeX17.xml"/><Relationship Id="rId5" Type="http://schemas.openxmlformats.org/officeDocument/2006/relationships/slideLayout" Target="../slideLayouts/slideLayout59.xml"/><Relationship Id="rId10" Type="http://schemas.openxmlformats.org/officeDocument/2006/relationships/control" Target="../activeX/activeX16.xml"/><Relationship Id="rId4" Type="http://schemas.openxmlformats.org/officeDocument/2006/relationships/slideLayout" Target="../slideLayouts/slideLayout58.xml"/><Relationship Id="rId9" Type="http://schemas.openxmlformats.org/officeDocument/2006/relationships/control" Target="../activeX/activeX15.xml"/><Relationship Id="rId14" Type="http://schemas.openxmlformats.org/officeDocument/2006/relationships/image" Target="../media/image9.wmf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7.v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63.xml"/><Relationship Id="rId7" Type="http://schemas.openxmlformats.org/officeDocument/2006/relationships/theme" Target="../theme/theme11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control" Target="../activeX/activeX20.xml"/><Relationship Id="rId5" Type="http://schemas.openxmlformats.org/officeDocument/2006/relationships/slideLayout" Target="../slideLayouts/slideLayout65.xml"/><Relationship Id="rId10" Type="http://schemas.openxmlformats.org/officeDocument/2006/relationships/control" Target="../activeX/activeX19.xml"/><Relationship Id="rId4" Type="http://schemas.openxmlformats.org/officeDocument/2006/relationships/slideLayout" Target="../slideLayouts/slideLayout64.xml"/><Relationship Id="rId9" Type="http://schemas.openxmlformats.org/officeDocument/2006/relationships/control" Target="../activeX/activeX18.xml"/><Relationship Id="rId14" Type="http://schemas.openxmlformats.org/officeDocument/2006/relationships/image" Target="../media/image9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1.xml"/><Relationship Id="rId13" Type="http://schemas.openxmlformats.org/officeDocument/2006/relationships/image" Target="../media/image3.wmf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2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control" Target="../activeX/activeX3.xml"/><Relationship Id="rId4" Type="http://schemas.openxmlformats.org/officeDocument/2006/relationships/slideLayout" Target="../slideLayouts/slideLayout4.xml"/><Relationship Id="rId9" Type="http://schemas.openxmlformats.org/officeDocument/2006/relationships/control" Target="../activeX/activeX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control" Target="../activeX/activeX4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6.wmf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control" Target="../activeX/activeX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3.v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9.xml"/><Relationship Id="rId7" Type="http://schemas.openxmlformats.org/officeDocument/2006/relationships/theme" Target="../theme/theme7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control" Target="../activeX/activeX8.xml"/><Relationship Id="rId5" Type="http://schemas.openxmlformats.org/officeDocument/2006/relationships/slideLayout" Target="../slideLayouts/slideLayout41.xml"/><Relationship Id="rId10" Type="http://schemas.openxmlformats.org/officeDocument/2006/relationships/control" Target="../activeX/activeX7.xml"/><Relationship Id="rId4" Type="http://schemas.openxmlformats.org/officeDocument/2006/relationships/slideLayout" Target="../slideLayouts/slideLayout40.xml"/><Relationship Id="rId9" Type="http://schemas.openxmlformats.org/officeDocument/2006/relationships/control" Target="../activeX/activeX6.xml"/><Relationship Id="rId14" Type="http://schemas.openxmlformats.org/officeDocument/2006/relationships/image" Target="../media/image9.w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.v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45.xml"/><Relationship Id="rId7" Type="http://schemas.openxmlformats.org/officeDocument/2006/relationships/theme" Target="../theme/theme8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control" Target="../activeX/activeX11.xml"/><Relationship Id="rId5" Type="http://schemas.openxmlformats.org/officeDocument/2006/relationships/slideLayout" Target="../slideLayouts/slideLayout47.xml"/><Relationship Id="rId10" Type="http://schemas.openxmlformats.org/officeDocument/2006/relationships/control" Target="../activeX/activeX10.xml"/><Relationship Id="rId4" Type="http://schemas.openxmlformats.org/officeDocument/2006/relationships/slideLayout" Target="../slideLayouts/slideLayout46.xml"/><Relationship Id="rId9" Type="http://schemas.openxmlformats.org/officeDocument/2006/relationships/control" Target="../activeX/activeX9.xml"/><Relationship Id="rId14" Type="http://schemas.openxmlformats.org/officeDocument/2006/relationships/image" Target="../media/image9.w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5.v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51.xml"/><Relationship Id="rId7" Type="http://schemas.openxmlformats.org/officeDocument/2006/relationships/theme" Target="../theme/theme9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control" Target="../activeX/activeX14.xml"/><Relationship Id="rId5" Type="http://schemas.openxmlformats.org/officeDocument/2006/relationships/slideLayout" Target="../slideLayouts/slideLayout53.xml"/><Relationship Id="rId10" Type="http://schemas.openxmlformats.org/officeDocument/2006/relationships/control" Target="../activeX/activeX13.xml"/><Relationship Id="rId4" Type="http://schemas.openxmlformats.org/officeDocument/2006/relationships/slideLayout" Target="../slideLayouts/slideLayout52.xml"/><Relationship Id="rId9" Type="http://schemas.openxmlformats.org/officeDocument/2006/relationships/control" Target="../activeX/activeX12.xml"/><Relationship Id="rId14" Type="http://schemas.openxmlformats.org/officeDocument/2006/relationships/image" Target="../media/image9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ISO PowerPoint Template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636332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5757-945B-4F9A-BDD8-D722A54C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6242" name="Image1" r:id="rId9" imgW="9144000" imgH="114480"/>
        </mc:Choice>
        <mc:Fallback>
          <p:control name="Image1" r:id="rId9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6243" name="Image2" r:id="rId10" imgW="563760" imgH="769680"/>
        </mc:Choice>
        <mc:Fallback>
          <p:control name="Image2" r:id="rId10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6244" name="Image3" r:id="rId11" imgW="556200" imgH="502920"/>
        </mc:Choice>
        <mc:Fallback>
          <p:control name="Image3" r:id="rId11" imgW="556200" imgH="50292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75933" y="311151"/>
                  <a:ext cx="555955" cy="5050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59500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5757-945B-4F9A-BDD8-D722A54C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7260" name="Image1" r:id="rId9" imgW="9144000" imgH="114480"/>
        </mc:Choice>
        <mc:Fallback>
          <p:control name="Image1" r:id="rId9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7261" name="Image2" r:id="rId10" imgW="563760" imgH="769680"/>
        </mc:Choice>
        <mc:Fallback>
          <p:control name="Image2" r:id="rId10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7262" name="Image3" r:id="rId11" imgW="556200" imgH="502920"/>
        </mc:Choice>
        <mc:Fallback>
          <p:control name="Image3" r:id="rId11" imgW="556200" imgH="50292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75933" y="311151"/>
                  <a:ext cx="555955" cy="5050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303525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598" name="Image1" r:id="rId8" imgW="9144000" imgH="114480"/>
        </mc:Choice>
        <mc:Fallback>
          <p:control name="Image1" r:id="rId8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599" name="Image2" r:id="rId9" imgW="563760" imgH="769680"/>
        </mc:Choice>
        <mc:Fallback>
          <p:control name="Image2" r:id="rId9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00" name="Image3" r:id="rId10" imgW="502920" imgH="457200"/>
        </mc:Choice>
        <mc:Fallback>
          <p:control name="Image3" r:id="rId10" imgW="502920" imgH="45720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609600" y="336550"/>
                  <a:ext cx="503238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443503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4" r:id="rId2"/>
    <p:sldLayoutId id="2147483678" r:id="rId3"/>
    <p:sldLayoutId id="2147483682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controls>
      <mc:AlternateContent xmlns:mc="http://schemas.openxmlformats.org/markup-compatibility/2006">
        <mc:Choice xmlns:v="urn:schemas-microsoft-com:vml" Requires="v">
          <p:control spid="2432" name="Image2" r:id="rId13" imgW="403920" imgH="548640"/>
        </mc:Choice>
        <mc:Fallback>
          <p:control name="Image2" r:id="rId13" imgW="403920" imgH="548640">
            <p:pic>
              <p:nvPicPr>
                <p:cNvPr id="20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/>
                <a:srcRect/>
                <a:stretch>
                  <a:fillRect/>
                </a:stretch>
              </p:blipFill>
              <p:spPr bwMode="auto">
                <a:xfrm>
                  <a:off x="571500" y="0"/>
                  <a:ext cx="406400" cy="550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433" name="Image3" r:id="rId14" imgW="358200" imgH="327600"/>
        </mc:Choice>
        <mc:Fallback>
          <p:control name="Image3" r:id="rId14" imgW="358200" imgH="327600">
            <p:pic>
              <p:nvPicPr>
                <p:cNvPr id="21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6"/>
                <a:srcRect/>
                <a:stretch>
                  <a:fillRect/>
                </a:stretch>
              </p:blipFill>
              <p:spPr bwMode="auto">
                <a:xfrm>
                  <a:off x="598488" y="185738"/>
                  <a:ext cx="361950" cy="3270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14780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5" r:id="rId2"/>
    <p:sldLayoutId id="2147483663" r:id="rId3"/>
    <p:sldLayoutId id="2147483664" r:id="rId4"/>
    <p:sldLayoutId id="2147483667" r:id="rId5"/>
    <p:sldLayoutId id="2147483680" r:id="rId6"/>
    <p:sldLayoutId id="2147483681" r:id="rId7"/>
    <p:sldLayoutId id="2147483683" r:id="rId8"/>
    <p:sldLayoutId id="2147483687" r:id="rId9"/>
    <p:sldLayoutId id="214748369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extLst>
      <p:ext uri="{BB962C8B-B14F-4D97-AF65-F5344CB8AC3E}">
        <p14:creationId xmlns:p14="http://schemas.microsoft.com/office/powerpoint/2010/main" val="3101421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6" r:id="rId3"/>
    <p:sldLayoutId id="2147483673" r:id="rId4"/>
    <p:sldLayoutId id="2147483684" r:id="rId5"/>
    <p:sldLayoutId id="2147483685" r:id="rId6"/>
    <p:sldLayoutId id="214748368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B9162-3013-43F5-B8F3-E4A62EC5D4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69EEE-36B1-485B-8E0B-B9DF23C9419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71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B9162-3013-43F5-B8F3-E4A62EC5D4E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69EEE-36B1-485B-8E0B-B9DF23C9419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5757-945B-4F9A-BDD8-D722A54C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170" name="Image1" r:id="rId9" imgW="9144000" imgH="114480"/>
        </mc:Choice>
        <mc:Fallback>
          <p:control name="Image1" r:id="rId9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3171" name="Image2" r:id="rId10" imgW="563760" imgH="769680"/>
        </mc:Choice>
        <mc:Fallback>
          <p:control name="Image2" r:id="rId10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3172" name="Image3" r:id="rId11" imgW="556200" imgH="502920"/>
        </mc:Choice>
        <mc:Fallback>
          <p:control name="Image3" r:id="rId11" imgW="556200" imgH="50292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75933" y="311151"/>
                  <a:ext cx="555955" cy="5050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71385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5757-945B-4F9A-BDD8-D722A54C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194" name="Image1" r:id="rId9" imgW="9144000" imgH="114480"/>
        </mc:Choice>
        <mc:Fallback>
          <p:control name="Image1" r:id="rId9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195" name="Image2" r:id="rId10" imgW="563760" imgH="769680"/>
        </mc:Choice>
        <mc:Fallback>
          <p:control name="Image2" r:id="rId10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196" name="Image3" r:id="rId11" imgW="556200" imgH="502920"/>
        </mc:Choice>
        <mc:Fallback>
          <p:control name="Image3" r:id="rId11" imgW="556200" imgH="50292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75933" y="311151"/>
                  <a:ext cx="555955" cy="5050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99055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25757-945B-4F9A-BDD8-D722A54C02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2016-06-20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5218" name="Image1" r:id="rId9" imgW="9144000" imgH="114480"/>
        </mc:Choice>
        <mc:Fallback>
          <p:control name="Image1" r:id="rId9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5219" name="Image2" r:id="rId10" imgW="563760" imgH="769680"/>
        </mc:Choice>
        <mc:Fallback>
          <p:control name="Image2" r:id="rId10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5220" name="Image3" r:id="rId11" imgW="556200" imgH="502920"/>
        </mc:Choice>
        <mc:Fallback>
          <p:control name="Image3" r:id="rId11" imgW="556200" imgH="50292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75933" y="311151"/>
                  <a:ext cx="555955" cy="5050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963717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nect.iso.org/display/members/New+member+rights+for+correspondent+and+subscriber+member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.org/ga2016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charlet@iso.org" TargetMode="External"/><Relationship Id="rId7" Type="http://schemas.openxmlformats.org/officeDocument/2006/relationships/hyperlink" Target="http://www.linkedin.com/company/iso-international-organization-for-standardization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3.xml"/><Relationship Id="rId6" Type="http://schemas.openxmlformats.org/officeDocument/2006/relationships/hyperlink" Target="https://twitter.com/isostandards" TargetMode="External"/><Relationship Id="rId5" Type="http://schemas.openxmlformats.org/officeDocument/2006/relationships/hyperlink" Target="http://www.facebook.com/isostandards" TargetMode="External"/><Relationship Id="rId4" Type="http://schemas.openxmlformats.org/officeDocument/2006/relationships/hyperlink" Target="http://www.iso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571500" y="1951038"/>
            <a:ext cx="8001000" cy="354229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ISO </a:t>
            </a:r>
          </a:p>
          <a:p>
            <a:endParaRPr lang="en-US" sz="4800" dirty="0" smtClean="0"/>
          </a:p>
          <a:p>
            <a:r>
              <a:rPr lang="en-US" sz="4800" dirty="0" smtClean="0"/>
              <a:t>2015/2016 </a:t>
            </a:r>
            <a:r>
              <a:rPr lang="en-US" sz="4800" dirty="0"/>
              <a:t>activities</a:t>
            </a:r>
            <a:endParaRPr lang="fr-FR" sz="4800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-1" y="5493327"/>
            <a:ext cx="5400339" cy="1251717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2400" dirty="0">
                <a:solidFill>
                  <a:schemeClr val="bg1"/>
                </a:solidFill>
              </a:rPr>
              <a:t>Anna </a:t>
            </a:r>
            <a:r>
              <a:rPr lang="en-GB" sz="2400" dirty="0" err="1">
                <a:solidFill>
                  <a:schemeClr val="bg1"/>
                </a:solidFill>
              </a:rPr>
              <a:t>Koroleva</a:t>
            </a:r>
            <a:r>
              <a:rPr lang="en-GB" sz="2400" dirty="0">
                <a:solidFill>
                  <a:schemeClr val="bg1"/>
                </a:solidFill>
              </a:rPr>
              <a:t>, ISO</a:t>
            </a:r>
          </a:p>
          <a:p>
            <a:pPr marL="0" indent="0" algn="r">
              <a:buNone/>
            </a:pPr>
            <a:r>
              <a:rPr lang="en-GB" sz="2400" dirty="0">
                <a:solidFill>
                  <a:schemeClr val="bg1"/>
                </a:solidFill>
              </a:rPr>
              <a:t>49th </a:t>
            </a:r>
            <a:r>
              <a:rPr lang="en-GB" sz="2400" dirty="0" err="1">
                <a:solidFill>
                  <a:schemeClr val="bg1"/>
                </a:solidFill>
              </a:rPr>
              <a:t>EASC</a:t>
            </a:r>
            <a:r>
              <a:rPr lang="en-GB" sz="2400" dirty="0">
                <a:solidFill>
                  <a:schemeClr val="bg1"/>
                </a:solidFill>
              </a:rPr>
              <a:t> meeting, Baku, 27-28 June 2016</a:t>
            </a:r>
          </a:p>
        </p:txBody>
      </p:sp>
    </p:spTree>
    <p:extLst>
      <p:ext uri="{BB962C8B-B14F-4D97-AF65-F5344CB8AC3E}">
        <p14:creationId xmlns:p14="http://schemas.microsoft.com/office/powerpoint/2010/main" val="179195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71962" y="1990138"/>
            <a:ext cx="8567643" cy="2399461"/>
            <a:chOff x="414992" y="882100"/>
            <a:chExt cx="8567643" cy="2399461"/>
          </a:xfrm>
        </p:grpSpPr>
        <p:grpSp>
          <p:nvGrpSpPr>
            <p:cNvPr id="10" name="Group 9"/>
            <p:cNvGrpSpPr/>
            <p:nvPr/>
          </p:nvGrpSpPr>
          <p:grpSpPr>
            <a:xfrm>
              <a:off x="5990322" y="882100"/>
              <a:ext cx="2992313" cy="2399461"/>
              <a:chOff x="4738614" y="1215000"/>
              <a:chExt cx="2454707" cy="2259329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4738614" y="1215000"/>
                <a:ext cx="2454707" cy="2259329"/>
              </a:xfrm>
              <a:prstGeom prst="rect">
                <a:avLst/>
              </a:prstGeom>
              <a:solidFill>
                <a:srgbClr val="016C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4780156" y="1381239"/>
                <a:ext cx="2330487" cy="1734578"/>
              </a:xfrm>
              <a:prstGeom prst="rect">
                <a:avLst/>
              </a:prstGeom>
              <a:solidFill>
                <a:srgbClr val="016CA4"/>
              </a:solidFill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5400" b="1" dirty="0" smtClean="0">
                    <a:solidFill>
                      <a:schemeClr val="bg1"/>
                    </a:solidFill>
                  </a:rPr>
                  <a:t>12</a:t>
                </a:r>
                <a:r>
                  <a:rPr lang="fr-CH" sz="2800" b="1" dirty="0" smtClean="0">
                    <a:solidFill>
                      <a:schemeClr val="bg1"/>
                    </a:solidFill>
                  </a:rPr>
                  <a:t> </a:t>
                </a:r>
              </a:p>
              <a:p>
                <a:pPr algn="ctr"/>
                <a:r>
                  <a:rPr lang="fr-CH" sz="3200" b="1" dirty="0" err="1" smtClean="0">
                    <a:solidFill>
                      <a:schemeClr val="bg1"/>
                    </a:solidFill>
                  </a:rPr>
                  <a:t>EASC</a:t>
                </a:r>
                <a:r>
                  <a:rPr lang="fr-CH" sz="32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fr-CH" sz="3200" b="1" dirty="0" err="1" smtClean="0">
                    <a:solidFill>
                      <a:schemeClr val="bg1"/>
                    </a:solidFill>
                  </a:rPr>
                  <a:t>MEMBERS</a:t>
                </a:r>
                <a:endParaRPr lang="fr-CH" sz="3200" b="1" dirty="0" smtClean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992" y="903642"/>
              <a:ext cx="2583552" cy="2377919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3168751" y="882100"/>
              <a:ext cx="2574146" cy="2377919"/>
            </a:xfrm>
            <a:prstGeom prst="rect">
              <a:avLst/>
            </a:prstGeom>
            <a:solidFill>
              <a:srgbClr val="016C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200" b="1" dirty="0"/>
                <a:t>7 full </a:t>
              </a:r>
              <a:r>
                <a:rPr lang="en-GB" sz="2200" b="1" dirty="0" smtClean="0"/>
                <a:t>members</a:t>
              </a:r>
            </a:p>
            <a:p>
              <a:pPr algn="ctr"/>
              <a:r>
                <a:rPr lang="en-US" sz="2200" b="1" dirty="0"/>
                <a:t>+</a:t>
              </a:r>
              <a:endParaRPr lang="en-GB" sz="2200" b="1" dirty="0" smtClean="0"/>
            </a:p>
            <a:p>
              <a:pPr algn="ctr"/>
              <a:r>
                <a:rPr lang="en-GB" sz="2200" b="1" dirty="0" smtClean="0"/>
                <a:t> </a:t>
              </a:r>
              <a:r>
                <a:rPr lang="en-GB" sz="2200" b="1" dirty="0"/>
                <a:t>5 correspondent members </a:t>
              </a:r>
              <a:endParaRPr lang="en-US" sz="2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9605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313231"/>
            <a:ext cx="7429500" cy="863600"/>
          </a:xfrm>
        </p:spPr>
        <p:txBody>
          <a:bodyPr>
            <a:normAutofit/>
          </a:bodyPr>
          <a:lstStyle/>
          <a:p>
            <a:r>
              <a:rPr lang="en-US" dirty="0" smtClean="0"/>
              <a:t>ISO Policy Development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04351" y="2564540"/>
            <a:ext cx="2693576" cy="225439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 smtClean="0"/>
              <a:t>CASCO</a:t>
            </a:r>
            <a:endParaRPr lang="en-US" sz="3500" b="1" dirty="0"/>
          </a:p>
        </p:txBody>
      </p:sp>
      <p:sp>
        <p:nvSpPr>
          <p:cNvPr id="23" name="Oval 22"/>
          <p:cNvSpPr/>
          <p:nvPr/>
        </p:nvSpPr>
        <p:spPr>
          <a:xfrm>
            <a:off x="2133599" y="2336671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10</a:t>
            </a:r>
            <a:endParaRPr lang="en-US" sz="2000" b="1" dirty="0"/>
          </a:p>
        </p:txBody>
      </p:sp>
      <p:sp>
        <p:nvSpPr>
          <p:cNvPr id="25" name="Rectangle 24"/>
          <p:cNvSpPr/>
          <p:nvPr/>
        </p:nvSpPr>
        <p:spPr>
          <a:xfrm>
            <a:off x="3141406" y="2532760"/>
            <a:ext cx="2693576" cy="225439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 smtClean="0"/>
              <a:t>COPOLCO</a:t>
            </a:r>
            <a:endParaRPr lang="en-US" sz="3500" b="1" dirty="0"/>
          </a:p>
        </p:txBody>
      </p:sp>
      <p:sp>
        <p:nvSpPr>
          <p:cNvPr id="26" name="Oval 25"/>
          <p:cNvSpPr/>
          <p:nvPr/>
        </p:nvSpPr>
        <p:spPr>
          <a:xfrm>
            <a:off x="4870654" y="2335784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7</a:t>
            </a:r>
            <a:endParaRPr lang="en-US" sz="2000" b="1" u="sng" dirty="0"/>
          </a:p>
        </p:txBody>
      </p:sp>
      <p:sp>
        <p:nvSpPr>
          <p:cNvPr id="27" name="Rectangle 26"/>
          <p:cNvSpPr/>
          <p:nvPr/>
        </p:nvSpPr>
        <p:spPr>
          <a:xfrm>
            <a:off x="5878924" y="2532760"/>
            <a:ext cx="2693576" cy="2254393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 err="1" smtClean="0"/>
              <a:t>DEVCO</a:t>
            </a:r>
            <a:endParaRPr lang="en-US" sz="3500" b="1" dirty="0"/>
          </a:p>
        </p:txBody>
      </p:sp>
      <p:sp>
        <p:nvSpPr>
          <p:cNvPr id="12" name="Oval 11"/>
          <p:cNvSpPr/>
          <p:nvPr/>
        </p:nvSpPr>
        <p:spPr>
          <a:xfrm>
            <a:off x="7608172" y="2335783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12</a:t>
            </a:r>
            <a:endParaRPr 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val="39289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04364" y="232634"/>
            <a:ext cx="7429500" cy="863600"/>
          </a:xfrm>
        </p:spPr>
        <p:txBody>
          <a:bodyPr>
            <a:normAutofit/>
          </a:bodyPr>
          <a:lstStyle/>
          <a:p>
            <a:r>
              <a:rPr lang="en-US" dirty="0" smtClean="0"/>
              <a:t>ISO Governance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304364" y="2251916"/>
            <a:ext cx="2969110" cy="2645848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3500" b="1" dirty="0" smtClean="0"/>
              <a:t>COUNCIL</a:t>
            </a:r>
            <a:endParaRPr lang="en-GB" sz="3500" b="1" dirty="0"/>
          </a:p>
        </p:txBody>
      </p:sp>
      <p:sp>
        <p:nvSpPr>
          <p:cNvPr id="10" name="Oval 9"/>
          <p:cNvSpPr/>
          <p:nvPr/>
        </p:nvSpPr>
        <p:spPr>
          <a:xfrm>
            <a:off x="3290830" y="2108498"/>
            <a:ext cx="982644" cy="1046313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2</a:t>
            </a:r>
            <a:endParaRPr lang="en-US" sz="2000" b="1" dirty="0"/>
          </a:p>
        </p:txBody>
      </p:sp>
      <p:sp>
        <p:nvSpPr>
          <p:cNvPr id="13" name="Rectangle 12"/>
          <p:cNvSpPr/>
          <p:nvPr/>
        </p:nvSpPr>
        <p:spPr>
          <a:xfrm>
            <a:off x="4674489" y="2251916"/>
            <a:ext cx="3166473" cy="2645848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 err="1" smtClean="0"/>
              <a:t>TMB</a:t>
            </a:r>
            <a:endParaRPr lang="en-US" sz="3500" b="1" dirty="0"/>
          </a:p>
        </p:txBody>
      </p:sp>
      <p:sp>
        <p:nvSpPr>
          <p:cNvPr id="14" name="Oval 13"/>
          <p:cNvSpPr/>
          <p:nvPr/>
        </p:nvSpPr>
        <p:spPr>
          <a:xfrm>
            <a:off x="6792999" y="2108499"/>
            <a:ext cx="1047963" cy="1046313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79196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61352" y="451187"/>
            <a:ext cx="7429500" cy="863600"/>
          </a:xfrm>
        </p:spPr>
        <p:txBody>
          <a:bodyPr>
            <a:normAutofit/>
          </a:bodyPr>
          <a:lstStyle/>
          <a:p>
            <a:r>
              <a:rPr lang="en-US" dirty="0" smtClean="0"/>
              <a:t>ISO Standards Development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00742" y="2478479"/>
            <a:ext cx="3240000" cy="2520000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b="1" dirty="0" smtClean="0"/>
              <a:t>ISO Secretariats</a:t>
            </a:r>
          </a:p>
          <a:p>
            <a:pPr algn="ctr"/>
            <a:r>
              <a:rPr lang="en-US" sz="1600" dirty="0"/>
              <a:t>1.2% of all Committees </a:t>
            </a:r>
            <a:r>
              <a:rPr lang="en-US" sz="1600" dirty="0" smtClean="0"/>
              <a:t>Secretariats</a:t>
            </a:r>
            <a:endParaRPr lang="en-US" sz="1600" b="1" dirty="0"/>
          </a:p>
        </p:txBody>
      </p:sp>
      <p:sp>
        <p:nvSpPr>
          <p:cNvPr id="23" name="Oval 22"/>
          <p:cNvSpPr/>
          <p:nvPr/>
        </p:nvSpPr>
        <p:spPr>
          <a:xfrm>
            <a:off x="2849287" y="2279078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9</a:t>
            </a:r>
            <a:endParaRPr lang="en-US" sz="2000" b="1" dirty="0"/>
          </a:p>
        </p:txBody>
      </p:sp>
      <p:sp>
        <p:nvSpPr>
          <p:cNvPr id="25" name="Rectangle 24"/>
          <p:cNvSpPr/>
          <p:nvPr/>
        </p:nvSpPr>
        <p:spPr>
          <a:xfrm>
            <a:off x="4972921" y="2478479"/>
            <a:ext cx="3240000" cy="2520000"/>
          </a:xfrm>
          <a:prstGeom prst="rect">
            <a:avLst/>
          </a:prstGeom>
          <a:solidFill>
            <a:srgbClr val="E3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3500" b="1" dirty="0" smtClean="0"/>
          </a:p>
          <a:p>
            <a:pPr lvl="0" algn="ctr"/>
            <a:r>
              <a:rPr lang="en-US" sz="3500" b="1" dirty="0" smtClean="0"/>
              <a:t>Active ISO/</a:t>
            </a:r>
            <a:r>
              <a:rPr lang="en-US" sz="3500" b="1" dirty="0" err="1" smtClean="0"/>
              <a:t>TCs</a:t>
            </a:r>
            <a:endParaRPr lang="en-US" sz="3500" b="1" dirty="0" smtClean="0"/>
          </a:p>
          <a:p>
            <a:pPr algn="ctr"/>
            <a:r>
              <a:rPr lang="en-US" sz="1600" dirty="0"/>
              <a:t>5.8% of total </a:t>
            </a:r>
            <a:r>
              <a:rPr lang="en-US" sz="1600" dirty="0" err="1"/>
              <a:t>NSBs</a:t>
            </a:r>
            <a:r>
              <a:rPr lang="en-US" sz="1600" dirty="0"/>
              <a:t> P-members  participation</a:t>
            </a:r>
            <a:endParaRPr lang="en-GB" sz="1600" dirty="0"/>
          </a:p>
          <a:p>
            <a:pPr lvl="0" algn="ctr"/>
            <a:endParaRPr lang="en-GB" sz="3500" b="1" dirty="0"/>
          </a:p>
        </p:txBody>
      </p:sp>
      <p:sp>
        <p:nvSpPr>
          <p:cNvPr id="12" name="Oval 11"/>
          <p:cNvSpPr/>
          <p:nvPr/>
        </p:nvSpPr>
        <p:spPr>
          <a:xfrm>
            <a:off x="7356961" y="2279078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501 O</a:t>
            </a:r>
            <a:endParaRPr lang="en-US" sz="2000" b="1" u="sng" dirty="0"/>
          </a:p>
        </p:txBody>
      </p:sp>
      <p:sp>
        <p:nvSpPr>
          <p:cNvPr id="9" name="Oval 8"/>
          <p:cNvSpPr/>
          <p:nvPr/>
        </p:nvSpPr>
        <p:spPr>
          <a:xfrm>
            <a:off x="4972921" y="2279078"/>
            <a:ext cx="891455" cy="891510"/>
          </a:xfrm>
          <a:prstGeom prst="ellipse">
            <a:avLst/>
          </a:prstGeom>
          <a:solidFill>
            <a:srgbClr val="016C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817 P</a:t>
            </a:r>
            <a:endParaRPr 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val="12254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52594" y="498476"/>
            <a:ext cx="5215124" cy="735012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/>
              <a:t>New Rights Program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76313" y="1233488"/>
            <a:ext cx="8167687" cy="5157787"/>
          </a:xfrm>
          <a:prstGeom prst="rect">
            <a:avLst/>
          </a:prstGeom>
        </p:spPr>
        <p:txBody>
          <a:bodyPr numCol="1">
            <a:normAutofit/>
          </a:bodyPr>
          <a:lstStyle/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rgbClr val="FF0000"/>
                </a:solidFill>
              </a:rPr>
              <a:t>2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 ISO </a:t>
            </a:r>
            <a:r>
              <a:rPr lang="en-GB" sz="2000" dirty="0">
                <a:solidFill>
                  <a:schemeClr val="tx1">
                    <a:lumMod val="50000"/>
                  </a:schemeClr>
                </a:solidFill>
              </a:rPr>
              <a:t>correspondent members from </a:t>
            </a:r>
            <a:r>
              <a:rPr lang="en-GB" sz="2000" dirty="0" err="1">
                <a:solidFill>
                  <a:schemeClr val="tx1">
                    <a:lumMod val="50000"/>
                  </a:schemeClr>
                </a:solidFill>
              </a:rPr>
              <a:t>EASC</a:t>
            </a:r>
            <a:r>
              <a:rPr lang="en-GB" sz="2000" dirty="0">
                <a:solidFill>
                  <a:schemeClr val="tx1">
                    <a:lumMod val="50000"/>
                  </a:schemeClr>
                </a:solidFill>
              </a:rPr>
              <a:t> region involved in the program:</a:t>
            </a:r>
          </a:p>
          <a:p>
            <a:pPr marL="900113" lvl="1" indent="-342900">
              <a:buFont typeface="Wingdings" panose="05000000000000000000" pitchFamily="2" charset="2"/>
              <a:buChar char="§"/>
            </a:pPr>
            <a:r>
              <a:rPr lang="de-DE" sz="1900" b="1" dirty="0" err="1">
                <a:solidFill>
                  <a:schemeClr val="tx1">
                    <a:lumMod val="50000"/>
                  </a:schemeClr>
                </a:solidFill>
              </a:rPr>
              <a:t>GEOSTM</a:t>
            </a:r>
            <a:r>
              <a:rPr lang="de-DE" sz="1900" b="1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lang="de-DE" sz="1900" b="1" dirty="0" err="1">
                <a:solidFill>
                  <a:schemeClr val="tx1">
                    <a:lumMod val="50000"/>
                  </a:schemeClr>
                </a:solidFill>
              </a:rPr>
              <a:t>Georgie</a:t>
            </a:r>
            <a:r>
              <a:rPr lang="de-DE" sz="1900" b="1" dirty="0">
                <a:solidFill>
                  <a:schemeClr val="tx1">
                    <a:lumMod val="50000"/>
                  </a:schemeClr>
                </a:solidFill>
              </a:rPr>
              <a:t>) </a:t>
            </a:r>
            <a:r>
              <a:rPr lang="de-DE" sz="1900" dirty="0">
                <a:solidFill>
                  <a:schemeClr val="tx1">
                    <a:lumMod val="50000"/>
                  </a:schemeClr>
                </a:solidFill>
              </a:rPr>
              <a:t>in </a:t>
            </a:r>
            <a:r>
              <a:rPr lang="en-GB" sz="1900" dirty="0">
                <a:solidFill>
                  <a:schemeClr val="tx1">
                    <a:lumMod val="50000"/>
                  </a:schemeClr>
                </a:solidFill>
              </a:rPr>
              <a:t>ISO/TC 34 Food products; ISO/TC 147 Water quality; ISO/TC 176 Quality management and quality assurance; ISO/TC 228 Tourism and related services; ISO/TC 242 Energy Management</a:t>
            </a:r>
            <a:endParaRPr lang="de-DE" sz="1900" dirty="0">
              <a:solidFill>
                <a:schemeClr val="tx1">
                  <a:lumMod val="50000"/>
                </a:schemeClr>
              </a:solidFill>
            </a:endParaRPr>
          </a:p>
          <a:p>
            <a:pPr marL="900113" lvl="1" indent="-342900">
              <a:buFont typeface="Wingdings" panose="05000000000000000000" pitchFamily="2" charset="2"/>
              <a:buChar char="§"/>
            </a:pPr>
            <a:r>
              <a:rPr lang="de-DE" sz="1900" b="1" dirty="0">
                <a:solidFill>
                  <a:schemeClr val="tx1">
                    <a:lumMod val="50000"/>
                  </a:schemeClr>
                </a:solidFill>
              </a:rPr>
              <a:t>INS (</a:t>
            </a:r>
            <a:r>
              <a:rPr lang="de-DE" sz="1900" b="1" dirty="0" err="1">
                <a:solidFill>
                  <a:schemeClr val="tx1">
                    <a:lumMod val="50000"/>
                  </a:schemeClr>
                </a:solidFill>
              </a:rPr>
              <a:t>Moldova</a:t>
            </a:r>
            <a:r>
              <a:rPr lang="de-DE" sz="1900" b="1" dirty="0">
                <a:solidFill>
                  <a:schemeClr val="tx1">
                    <a:lumMod val="50000"/>
                  </a:schemeClr>
                </a:solidFill>
              </a:rPr>
              <a:t>) </a:t>
            </a:r>
            <a:r>
              <a:rPr lang="de-DE" sz="1900" dirty="0">
                <a:solidFill>
                  <a:schemeClr val="tx1">
                    <a:lumMod val="50000"/>
                  </a:schemeClr>
                </a:solidFill>
              </a:rPr>
              <a:t>in ISO/</a:t>
            </a:r>
            <a:r>
              <a:rPr lang="de-DE" sz="1900" dirty="0" err="1">
                <a:solidFill>
                  <a:schemeClr val="tx1">
                    <a:lumMod val="50000"/>
                  </a:schemeClr>
                </a:solidFill>
              </a:rPr>
              <a:t>CASCO</a:t>
            </a:r>
            <a:endParaRPr lang="en-US" sz="1900" dirty="0">
              <a:solidFill>
                <a:schemeClr val="tx1">
                  <a:lumMod val="50000"/>
                </a:schemeClr>
              </a:solidFill>
            </a:endParaRPr>
          </a:p>
          <a:p>
            <a:endParaRPr lang="en-US" sz="1900" dirty="0">
              <a:solidFill>
                <a:schemeClr val="tx1">
                  <a:lumMod val="50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</a:rPr>
              <a:t>Funding </a:t>
            </a:r>
            <a:r>
              <a:rPr lang="en-US" sz="1900" dirty="0">
                <a:solidFill>
                  <a:schemeClr val="tx1">
                    <a:lumMod val="50000"/>
                  </a:schemeClr>
                </a:solidFill>
              </a:rPr>
              <a:t>available to support participation in </a:t>
            </a:r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</a:rPr>
              <a:t>ISO/</a:t>
            </a:r>
            <a:r>
              <a:rPr lang="en-US" sz="1900" dirty="0" err="1" smtClean="0">
                <a:solidFill>
                  <a:schemeClr val="tx1">
                    <a:lumMod val="50000"/>
                  </a:schemeClr>
                </a:solidFill>
              </a:rPr>
              <a:t>TCs</a:t>
            </a:r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</a:rPr>
              <a:t>:</a:t>
            </a:r>
            <a:endParaRPr lang="en-US" sz="1900" dirty="0">
              <a:solidFill>
                <a:schemeClr val="tx1">
                  <a:lumMod val="50000"/>
                </a:schemeClr>
              </a:solidFill>
            </a:endParaRPr>
          </a:p>
          <a:p>
            <a:pPr marL="900113" lvl="1" indent="-342900">
              <a:buFont typeface="Wingdings" panose="05000000000000000000" pitchFamily="2" charset="2"/>
              <a:buChar char="§"/>
            </a:pPr>
            <a:r>
              <a:rPr lang="en-US" sz="1900" dirty="0">
                <a:solidFill>
                  <a:schemeClr val="tx1">
                    <a:lumMod val="50000"/>
                  </a:schemeClr>
                </a:solidFill>
              </a:rPr>
              <a:t>Based on member choice (up to 3 </a:t>
            </a:r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</a:rPr>
              <a:t>trips)</a:t>
            </a:r>
          </a:p>
          <a:p>
            <a:pPr marL="900113" lvl="1" indent="-342900"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</a:rPr>
              <a:t>Enhanced participation</a:t>
            </a:r>
          </a:p>
          <a:p>
            <a:pPr marL="900113" lvl="1" indent="-342900">
              <a:buFont typeface="Wingdings" panose="05000000000000000000" pitchFamily="2" charset="2"/>
              <a:buChar char="§"/>
            </a:pPr>
            <a:endParaRPr lang="en-US" sz="19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</a:rPr>
              <a:t>Addition information on the </a:t>
            </a:r>
            <a:r>
              <a:rPr lang="en-US" sz="1900" dirty="0" err="1" smtClean="0">
                <a:solidFill>
                  <a:schemeClr val="tx1">
                    <a:lumMod val="50000"/>
                  </a:schemeClr>
                </a:solidFill>
              </a:rPr>
              <a:t>programme</a:t>
            </a:r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</a:rPr>
              <a:t> on </a:t>
            </a:r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  <a:hlinkClick r:id="rId3"/>
              </a:rPr>
              <a:t>ISO Connect.</a:t>
            </a:r>
            <a:endParaRPr lang="en-US" sz="19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Clr>
                <a:srgbClr val="FF0000"/>
              </a:buClr>
            </a:pPr>
            <a:endParaRPr lang="en-US" sz="19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900" dirty="0" smtClean="0">
                <a:solidFill>
                  <a:schemeClr val="tx1">
                    <a:lumMod val="50000"/>
                  </a:schemeClr>
                </a:solidFill>
              </a:rPr>
              <a:t>Contact ISO/CS: </a:t>
            </a:r>
            <a:r>
              <a:rPr lang="en-US" sz="1900" dirty="0" err="1" smtClean="0">
                <a:solidFill>
                  <a:schemeClr val="tx1">
                    <a:lumMod val="50000"/>
                  </a:schemeClr>
                </a:solidFill>
              </a:rPr>
              <a:t>tarif@iso.org</a:t>
            </a:r>
            <a:endParaRPr lang="en-US" sz="1900" dirty="0">
              <a:solidFill>
                <a:schemeClr val="tx1">
                  <a:lumMod val="50000"/>
                </a:schemeClr>
              </a:solidFill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996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4"/>
            <a:ext cx="9144000" cy="6848592"/>
          </a:xfrm>
        </p:spPr>
      </p:pic>
      <p:sp>
        <p:nvSpPr>
          <p:cNvPr id="6" name="Text Placeholder 4"/>
          <p:cNvSpPr txBox="1">
            <a:spLocks/>
          </p:cNvSpPr>
          <p:nvPr/>
        </p:nvSpPr>
        <p:spPr>
          <a:xfrm>
            <a:off x="-2" y="5493327"/>
            <a:ext cx="8572501" cy="647123"/>
          </a:xfrm>
          <a:prstGeom prst="rect">
            <a:avLst/>
          </a:prstGeom>
          <a:solidFill>
            <a:srgbClr val="FF0000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b="1" dirty="0">
                <a:solidFill>
                  <a:schemeClr val="bg1"/>
                </a:solidFill>
              </a:rPr>
              <a:t>ISO Strategy </a:t>
            </a:r>
            <a:r>
              <a:rPr lang="en-US" b="1" dirty="0" smtClean="0">
                <a:solidFill>
                  <a:schemeClr val="bg1"/>
                </a:solidFill>
              </a:rPr>
              <a:t>2016-2020 implementation 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37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76" b="7711"/>
          <a:stretch/>
        </p:blipFill>
        <p:spPr>
          <a:xfrm>
            <a:off x="3520891" y="1227368"/>
            <a:ext cx="4172609" cy="4674089"/>
          </a:xfrm>
          <a:prstGeom prst="rect">
            <a:avLst/>
          </a:prstGeom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1504110" y="1654211"/>
            <a:ext cx="3993176" cy="1166316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3150" dirty="0">
                <a:solidFill>
                  <a:prstClr val="black"/>
                </a:solidFill>
                <a:cs typeface="Arial" panose="020B0604020202020204" pitchFamily="34" charset="0"/>
              </a:rPr>
              <a:t>Strategic Directions </a:t>
            </a:r>
            <a:br>
              <a:rPr lang="fr-CH" sz="3150" dirty="0">
                <a:solidFill>
                  <a:prstClr val="black"/>
                </a:solidFill>
                <a:cs typeface="Arial" panose="020B0604020202020204" pitchFamily="34" charset="0"/>
              </a:rPr>
            </a:br>
            <a:r>
              <a:rPr lang="fr-CH" sz="3150" dirty="0">
                <a:solidFill>
                  <a:prstClr val="black">
                    <a:lumMod val="65000"/>
                    <a:lumOff val="35000"/>
                  </a:prstClr>
                </a:solidFill>
                <a:cs typeface="Arial" panose="020B0604020202020204" pitchFamily="34" charset="0"/>
              </a:rPr>
              <a:t>2016-2020</a:t>
            </a:r>
          </a:p>
        </p:txBody>
      </p:sp>
    </p:spTree>
    <p:extLst>
      <p:ext uri="{BB962C8B-B14F-4D97-AF65-F5344CB8AC3E}">
        <p14:creationId xmlns:p14="http://schemas.microsoft.com/office/powerpoint/2010/main" val="60130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128" y="1533525"/>
            <a:ext cx="6516200" cy="4762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81921" y="185156"/>
            <a:ext cx="7142257" cy="122409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Strategy map </a:t>
            </a:r>
            <a:br>
              <a:rPr lang="en-US" dirty="0" smtClean="0"/>
            </a:br>
            <a:r>
              <a:rPr lang="en-US" dirty="0" smtClean="0"/>
              <a:t>&amp; implementation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26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03145" y="125749"/>
            <a:ext cx="6870700" cy="942975"/>
          </a:xfrm>
        </p:spPr>
        <p:txBody>
          <a:bodyPr>
            <a:noAutofit/>
          </a:bodyPr>
          <a:lstStyle/>
          <a:p>
            <a:r>
              <a:rPr lang="en-GB" dirty="0" smtClean="0"/>
              <a:t>ISO Strategy Implementation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51702127"/>
              </p:ext>
            </p:extLst>
          </p:nvPr>
        </p:nvGraphicFramePr>
        <p:xfrm>
          <a:off x="611692" y="1465412"/>
          <a:ext cx="7747000" cy="5146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9095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105721"/>
            <a:ext cx="7429500" cy="863600"/>
          </a:xfrm>
        </p:spPr>
        <p:txBody>
          <a:bodyPr/>
          <a:lstStyle/>
          <a:p>
            <a:r>
              <a:rPr lang="en-US" dirty="0" smtClean="0"/>
              <a:t>7 Strategic </a:t>
            </a:r>
            <a:r>
              <a:rPr lang="en-US" dirty="0" err="1" smtClean="0"/>
              <a:t>Programmes</a:t>
            </a:r>
            <a:r>
              <a:rPr lang="en-US" dirty="0" smtClean="0"/>
              <a:t> (SP)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76" y="1516620"/>
            <a:ext cx="8222729" cy="451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39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1500" y="2286000"/>
            <a:ext cx="8001000" cy="863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5300" dirty="0" smtClean="0">
                <a:solidFill>
                  <a:schemeClr val="bg1"/>
                </a:solidFill>
              </a:rPr>
              <a:t>About ISO</a:t>
            </a:r>
            <a:endParaRPr lang="en-US" sz="5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55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9533"/>
          <a:stretch/>
        </p:blipFill>
        <p:spPr>
          <a:xfrm>
            <a:off x="10633" y="948398"/>
            <a:ext cx="9133367" cy="61349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146860"/>
            <a:ext cx="7429500" cy="68975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ISO Regional Engagement</a:t>
            </a:r>
            <a:endParaRPr lang="en-US" sz="3200" dirty="0"/>
          </a:p>
        </p:txBody>
      </p:sp>
      <p:sp>
        <p:nvSpPr>
          <p:cNvPr id="6" name="Oval 5"/>
          <p:cNvSpPr/>
          <p:nvPr/>
        </p:nvSpPr>
        <p:spPr>
          <a:xfrm>
            <a:off x="4082902" y="2953265"/>
            <a:ext cx="4875747" cy="4064810"/>
          </a:xfrm>
          <a:prstGeom prst="ellipse">
            <a:avLst/>
          </a:prstGeom>
          <a:solidFill>
            <a:srgbClr val="FF00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10861" y="4487526"/>
            <a:ext cx="2088190" cy="369332"/>
          </a:xfrm>
          <a:prstGeom prst="rect">
            <a:avLst/>
          </a:prstGeom>
          <a:solidFill>
            <a:srgbClr val="FF0000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ISO in Singapore</a:t>
            </a:r>
          </a:p>
        </p:txBody>
      </p:sp>
    </p:spTree>
    <p:extLst>
      <p:ext uri="{BB962C8B-B14F-4D97-AF65-F5344CB8AC3E}">
        <p14:creationId xmlns:p14="http://schemas.microsoft.com/office/powerpoint/2010/main" val="22951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820" y="142875"/>
            <a:ext cx="7392180" cy="65546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4621212"/>
            <a:ext cx="5743575" cy="1227137"/>
          </a:xfrm>
        </p:spPr>
        <p:txBody>
          <a:bodyPr>
            <a:normAutofit fontScale="90000"/>
          </a:bodyPr>
          <a:lstStyle/>
          <a:p>
            <a:r>
              <a:rPr lang="en-US" dirty="0"/>
              <a:t>New regional engagement strategy for the rest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the ISO membership </a:t>
            </a:r>
          </a:p>
        </p:txBody>
      </p:sp>
    </p:spTree>
    <p:extLst>
      <p:ext uri="{BB962C8B-B14F-4D97-AF65-F5344CB8AC3E}">
        <p14:creationId xmlns:p14="http://schemas.microsoft.com/office/powerpoint/2010/main" val="6890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idx="4294967295"/>
          </p:nvPr>
        </p:nvSpPr>
        <p:spPr>
          <a:xfrm>
            <a:off x="0" y="1087438"/>
            <a:ext cx="8001000" cy="863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Broader ISO Regional </a:t>
            </a:r>
            <a:br>
              <a:rPr lang="en-US" dirty="0" smtClean="0"/>
            </a:br>
            <a:r>
              <a:rPr lang="en-US" dirty="0" smtClean="0"/>
              <a:t>Engagement Strategy: </a:t>
            </a:r>
            <a:br>
              <a:rPr lang="en-US" dirty="0" smtClean="0"/>
            </a:br>
            <a:r>
              <a:rPr lang="en-US" dirty="0" smtClean="0"/>
              <a:t>elements under discussion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81961" y="2321034"/>
            <a:ext cx="2604304" cy="1602785"/>
            <a:chOff x="821803" y="2530740"/>
            <a:chExt cx="2766349" cy="1867640"/>
          </a:xfrm>
        </p:grpSpPr>
        <p:sp>
          <p:nvSpPr>
            <p:cNvPr id="10" name="Freeform 9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Triangle 8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39836" y="2566792"/>
            <a:ext cx="2442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Setting clear objectives and </a:t>
            </a:r>
            <a:r>
              <a:rPr lang="en-US" dirty="0" smtClean="0">
                <a:latin typeface="Calibri" panose="020F0502020204030204" pitchFamily="34" charset="0"/>
              </a:rPr>
              <a:t>metrics</a:t>
            </a:r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231262" y="2321034"/>
            <a:ext cx="2604304" cy="1583404"/>
            <a:chOff x="821803" y="2530740"/>
            <a:chExt cx="2766349" cy="1867640"/>
          </a:xfrm>
        </p:grpSpPr>
        <p:sp>
          <p:nvSpPr>
            <p:cNvPr id="16" name="Freeform 15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Triangle 16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3289137" y="2505373"/>
            <a:ext cx="25039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Reinforcing activities with Regional Standards Organizations (RSO)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080563" y="2340415"/>
            <a:ext cx="2604304" cy="1583404"/>
            <a:chOff x="821803" y="2530740"/>
            <a:chExt cx="2766349" cy="1867640"/>
          </a:xfrm>
        </p:grpSpPr>
        <p:sp>
          <p:nvSpPr>
            <p:cNvPr id="19" name="Freeform 18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Triangle 19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6138438" y="2524754"/>
            <a:ext cx="2503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Leveraging regional leadership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03807" y="4241037"/>
            <a:ext cx="2604304" cy="1602785"/>
            <a:chOff x="821803" y="2530740"/>
            <a:chExt cx="2766349" cy="1867640"/>
          </a:xfrm>
        </p:grpSpPr>
        <p:sp>
          <p:nvSpPr>
            <p:cNvPr id="23" name="Freeform 22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ight Triangle 23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2576" y="4387785"/>
            <a:ext cx="2442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Establishing effective and transparent approaches with sub-regional organizations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453108" y="4241037"/>
            <a:ext cx="2604304" cy="1583404"/>
            <a:chOff x="821803" y="2530740"/>
            <a:chExt cx="2766349" cy="1867640"/>
          </a:xfrm>
        </p:grpSpPr>
        <p:sp>
          <p:nvSpPr>
            <p:cNvPr id="27" name="Freeform 26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ight Triangle 27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3545708" y="4483251"/>
            <a:ext cx="2503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Allocating ISO/CS resources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302409" y="4260418"/>
            <a:ext cx="2604304" cy="1583404"/>
            <a:chOff x="821803" y="2530740"/>
            <a:chExt cx="2766349" cy="1867640"/>
          </a:xfrm>
        </p:grpSpPr>
        <p:sp>
          <p:nvSpPr>
            <p:cNvPr id="31" name="Freeform 30"/>
            <p:cNvSpPr/>
            <p:nvPr/>
          </p:nvSpPr>
          <p:spPr>
            <a:xfrm>
              <a:off x="821803" y="2530740"/>
              <a:ext cx="2766349" cy="1867640"/>
            </a:xfrm>
            <a:custGeom>
              <a:avLst/>
              <a:gdLst>
                <a:gd name="connsiteX0" fmla="*/ 0 w 2766349"/>
                <a:gd name="connsiteY0" fmla="*/ 0 h 1867640"/>
                <a:gd name="connsiteX1" fmla="*/ 2766349 w 2766349"/>
                <a:gd name="connsiteY1" fmla="*/ 0 h 1867640"/>
                <a:gd name="connsiteX2" fmla="*/ 2766349 w 2766349"/>
                <a:gd name="connsiteY2" fmla="*/ 1485675 h 1867640"/>
                <a:gd name="connsiteX3" fmla="*/ 2430684 w 2766349"/>
                <a:gd name="connsiteY3" fmla="*/ 1867640 h 1867640"/>
                <a:gd name="connsiteX4" fmla="*/ 2766349 w 2766349"/>
                <a:gd name="connsiteY4" fmla="*/ 1867640 h 1867640"/>
                <a:gd name="connsiteX5" fmla="*/ 2766349 w 2766349"/>
                <a:gd name="connsiteY5" fmla="*/ 1867640 h 1867640"/>
                <a:gd name="connsiteX6" fmla="*/ 0 w 2766349"/>
                <a:gd name="connsiteY6" fmla="*/ 1867640 h 186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6349" h="1867640">
                  <a:moveTo>
                    <a:pt x="0" y="0"/>
                  </a:moveTo>
                  <a:lnTo>
                    <a:pt x="2766349" y="0"/>
                  </a:lnTo>
                  <a:lnTo>
                    <a:pt x="2766349" y="1485675"/>
                  </a:lnTo>
                  <a:lnTo>
                    <a:pt x="2430684" y="1867640"/>
                  </a:lnTo>
                  <a:lnTo>
                    <a:pt x="2766349" y="1867640"/>
                  </a:lnTo>
                  <a:lnTo>
                    <a:pt x="2766349" y="1867640"/>
                  </a:lnTo>
                  <a:lnTo>
                    <a:pt x="0" y="18676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ight Triangle 31"/>
            <p:cNvSpPr/>
            <p:nvPr/>
          </p:nvSpPr>
          <p:spPr>
            <a:xfrm rot="5400000">
              <a:off x="3229336" y="4039565"/>
              <a:ext cx="381965" cy="335666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6360284" y="4502632"/>
            <a:ext cx="2503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Ensuring financial sustainability</a:t>
            </a:r>
          </a:p>
        </p:txBody>
      </p:sp>
    </p:spTree>
    <p:extLst>
      <p:ext uri="{BB962C8B-B14F-4D97-AF65-F5344CB8AC3E}">
        <p14:creationId xmlns:p14="http://schemas.microsoft.com/office/powerpoint/2010/main" val="292074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1500" y="2286000"/>
            <a:ext cx="8001000" cy="863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GB" sz="5300" dirty="0">
                <a:solidFill>
                  <a:schemeClr val="bg1"/>
                </a:solidFill>
              </a:rPr>
              <a:t>ISO Action Plan for developing countries 2016-2020</a:t>
            </a:r>
            <a:endParaRPr lang="en-US" sz="5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39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30350" y="393700"/>
            <a:ext cx="7613650" cy="476250"/>
          </a:xfrm>
        </p:spPr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chemeClr val="tx1"/>
                </a:solidFill>
              </a:rPr>
              <a:t>ISO Action Plan for developing countries 2016-2020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87" y="2172243"/>
            <a:ext cx="2143125" cy="30432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86498" y="2040220"/>
            <a:ext cx="5743127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Focus on results </a:t>
            </a:r>
            <a:r>
              <a:rPr lang="en-US" dirty="0">
                <a:solidFill>
                  <a:srgbClr val="000000"/>
                </a:solidFill>
              </a:rPr>
              <a:t>– effects of the intervention (changes, improvement in performances)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Results Based Management (RBM) approach </a:t>
            </a:r>
            <a:r>
              <a:rPr lang="en-US" dirty="0">
                <a:solidFill>
                  <a:srgbClr val="000000"/>
                </a:solidFill>
              </a:rPr>
              <a:t>and terminology aligned with that commonly used by development agencies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Clear logical structure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of the plan and chain of results expected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Limited set of </a:t>
            </a:r>
            <a:r>
              <a:rPr lang="en-GB" b="1" dirty="0" smtClean="0">
                <a:solidFill>
                  <a:schemeClr val="tx1">
                    <a:lumMod val="50000"/>
                  </a:schemeClr>
                </a:solidFill>
              </a:rPr>
              <a:t>outcomes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(and related Outputs)  which clearly map the priority needs of ISO members in developing countries</a:t>
            </a:r>
          </a:p>
        </p:txBody>
      </p:sp>
    </p:spTree>
    <p:extLst>
      <p:ext uri="{BB962C8B-B14F-4D97-AF65-F5344CB8AC3E}">
        <p14:creationId xmlns:p14="http://schemas.microsoft.com/office/powerpoint/2010/main" val="116785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28147" y="137048"/>
            <a:ext cx="8174037" cy="833438"/>
          </a:xfrm>
        </p:spPr>
        <p:txBody>
          <a:bodyPr>
            <a:noAutofit/>
          </a:bodyPr>
          <a:lstStyle/>
          <a:p>
            <a:pPr algn="l"/>
            <a:r>
              <a:rPr lang="fr-CA" dirty="0" err="1"/>
              <a:t>EASC</a:t>
            </a:r>
            <a:r>
              <a:rPr lang="fr-CA" dirty="0"/>
              <a:t> </a:t>
            </a:r>
            <a:r>
              <a:rPr lang="fr-CA" dirty="0" smtClean="0"/>
              <a:t>&amp; </a:t>
            </a:r>
            <a:r>
              <a:rPr lang="fr-CA" dirty="0"/>
              <a:t>ISO </a:t>
            </a:r>
            <a:r>
              <a:rPr lang="fr-CA" dirty="0" smtClean="0"/>
              <a:t>2015 sponsorship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76192" y="1436237"/>
            <a:ext cx="80780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−"/>
            </a:pPr>
            <a:endParaRPr lang="en-US" sz="2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379391"/>
              </p:ext>
            </p:extLst>
          </p:nvPr>
        </p:nvGraphicFramePr>
        <p:xfrm>
          <a:off x="511424" y="1070477"/>
          <a:ext cx="8135213" cy="554582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4163689"/>
                <a:gridCol w="2069932"/>
                <a:gridCol w="1901592"/>
              </a:tblGrid>
              <a:tr h="367070">
                <a:tc>
                  <a:txBody>
                    <a:bodyPr/>
                    <a:lstStyle/>
                    <a:p>
                      <a:pPr marL="64770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 smtClean="0">
                          <a:effectLst/>
                        </a:rPr>
                        <a:t>Meetings</a:t>
                      </a:r>
                      <a:endParaRPr lang="en-GB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spc="5" dirty="0" smtClean="0">
                          <a:effectLst/>
                        </a:rPr>
                        <a:t>Period</a:t>
                      </a:r>
                      <a:endParaRPr lang="en-GB" sz="1600" b="1" kern="1200" spc="5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algn="ctr" defTabSz="914400" rtl="0" eaLnBrk="1" latinLnBrk="0" hangingPunct="1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spc="5" dirty="0" err="1">
                          <a:effectLst/>
                        </a:rPr>
                        <a:t>EASC</a:t>
                      </a:r>
                      <a:r>
                        <a:rPr lang="en-US" sz="1600" kern="1200" spc="5" dirty="0">
                          <a:effectLst/>
                        </a:rPr>
                        <a:t> countries</a:t>
                      </a:r>
                      <a:endParaRPr lang="en-GB" sz="1600" b="1" kern="1200" spc="5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696154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300" b="0" dirty="0" smtClean="0">
                          <a:effectLst/>
                        </a:rPr>
                        <a:t>ISO/CASCO </a:t>
                      </a:r>
                      <a:r>
                        <a:rPr lang="en-GB" sz="1300" b="0" dirty="0" err="1" smtClean="0">
                          <a:effectLst/>
                        </a:rPr>
                        <a:t>WG</a:t>
                      </a:r>
                      <a:r>
                        <a:rPr lang="en-GB" sz="1300" b="0" dirty="0" smtClean="0">
                          <a:effectLst/>
                        </a:rPr>
                        <a:t> 21 sixth meeting (ISO/</a:t>
                      </a:r>
                      <a:r>
                        <a:rPr lang="en-GB" sz="1300" b="0" dirty="0" err="1" smtClean="0">
                          <a:effectLst/>
                        </a:rPr>
                        <a:t>IEC</a:t>
                      </a:r>
                      <a:r>
                        <a:rPr lang="en-GB" sz="1300" b="0" dirty="0" smtClean="0">
                          <a:effectLst/>
                        </a:rPr>
                        <a:t> 17021) Switzerland, Geneva</a:t>
                      </a:r>
                      <a:endParaRPr lang="en-GB" sz="13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2015-01-20 /2015-01-22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300" b="0" dirty="0" smtClean="0">
                          <a:effectLst/>
                        </a:rPr>
                        <a:t>Armenia (1)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6077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  <a:defRPr/>
                      </a:pPr>
                      <a:endParaRPr lang="en-GB" sz="1300" b="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  <a:defRPr/>
                      </a:pPr>
                      <a:r>
                        <a:rPr lang="en-GB" sz="1300" b="0" dirty="0" smtClean="0">
                          <a:effectLst/>
                        </a:rPr>
                        <a:t>ISO/CASCO </a:t>
                      </a:r>
                      <a:r>
                        <a:rPr lang="en-GB" sz="1300" b="0" dirty="0" err="1" smtClean="0">
                          <a:effectLst/>
                        </a:rPr>
                        <a:t>WG</a:t>
                      </a:r>
                      <a:r>
                        <a:rPr lang="en-GB" sz="1300" b="0" dirty="0" smtClean="0">
                          <a:effectLst/>
                        </a:rPr>
                        <a:t> 42 second meeting (ISO 17011) Switzerland, Geneva</a:t>
                      </a: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endParaRPr lang="en-GB" sz="13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6040" algn="l"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2015-02-03/2015-02-05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l">
                        <a:spcAft>
                          <a:spcPts val="0"/>
                        </a:spcAft>
                      </a:pPr>
                      <a:r>
                        <a:rPr lang="en-US" sz="1300" b="0" dirty="0">
                          <a:effectLst/>
                        </a:rPr>
                        <a:t>Uzbekistan (1)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847621">
                <a:tc>
                  <a:txBody>
                    <a:bodyPr/>
                    <a:lstStyle/>
                    <a:p>
                      <a:pPr marL="660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300" b="0" dirty="0" smtClean="0">
                        <a:effectLst/>
                      </a:endParaRPr>
                    </a:p>
                    <a:p>
                      <a:pPr marL="660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 smtClean="0">
                          <a:effectLst/>
                        </a:rPr>
                        <a:t>ISO/CASCO </a:t>
                      </a:r>
                      <a:r>
                        <a:rPr lang="en-GB" sz="1300" b="0" dirty="0" err="1" smtClean="0">
                          <a:effectLst/>
                        </a:rPr>
                        <a:t>WG</a:t>
                      </a:r>
                      <a:r>
                        <a:rPr lang="en-GB" sz="1300" b="0" dirty="0" smtClean="0">
                          <a:effectLst/>
                        </a:rPr>
                        <a:t> 44 first meeting (ISO 17025) </a:t>
                      </a:r>
                    </a:p>
                    <a:p>
                      <a:pPr marL="660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 smtClean="0">
                          <a:effectLst/>
                        </a:rPr>
                        <a:t>Switzerland, Geneva</a:t>
                      </a:r>
                    </a:p>
                    <a:p>
                      <a:pPr marL="66040" algn="l">
                        <a:spcAft>
                          <a:spcPts val="0"/>
                        </a:spcAft>
                      </a:pP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l"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2015-02-10/2015-02-12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l">
                        <a:spcAft>
                          <a:spcPts val="0"/>
                        </a:spcAft>
                      </a:pPr>
                      <a:r>
                        <a:rPr lang="en-US" sz="1300" b="0" dirty="0" smtClean="0">
                          <a:effectLst/>
                        </a:rPr>
                        <a:t>Ukraine (1)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613020">
                <a:tc>
                  <a:txBody>
                    <a:bodyPr/>
                    <a:lstStyle/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Workshop and sponsorship for developing countries to participate at COPOLCO Plenary	</a:t>
                      </a:r>
                      <a:endParaRPr lang="en-GB" sz="1300" b="0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2015-05-11/2015-05-11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Moldova, Republic (1)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648329">
                <a:tc>
                  <a:txBody>
                    <a:bodyPr/>
                    <a:lstStyle/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Sponsorships to meeting of ISO/TC 193 "Natural gas"</a:t>
                      </a:r>
                    </a:p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Italy, Milan</a:t>
                      </a:r>
                      <a:endParaRPr lang="en-GB" sz="1300" b="0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2015-06-30/2015-07-03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300" b="0" dirty="0" smtClean="0">
                          <a:effectLst/>
                        </a:rPr>
                        <a:t>Ukraine (1)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71270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300" b="0" dirty="0" smtClean="0">
                          <a:effectLst/>
                        </a:rPr>
                        <a:t>8th meeting on ISO TC 135 SC 9 Acoustic emission testing</a:t>
                      </a: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300" b="0" dirty="0" smtClean="0">
                          <a:effectLst/>
                        </a:rPr>
                        <a:t>Sao Paulo, Brazil</a:t>
                      </a:r>
                      <a:endParaRPr lang="en-GB" sz="1300" b="0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300" b="0" dirty="0" smtClean="0">
                          <a:effectLst/>
                        </a:rPr>
                        <a:t>2015-10-20/2015-10-21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300" b="0" dirty="0" smtClean="0">
                          <a:effectLst/>
                        </a:rPr>
                        <a:t>Kazakhstan (1)</a:t>
                      </a: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2566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300" b="0" dirty="0" smtClean="0">
                          <a:effectLst/>
                        </a:rPr>
                        <a:t>21st meeting of ISO/TC 71 and its Subcommittees </a:t>
                      </a: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GB" sz="1300" b="0" dirty="0" smtClean="0">
                          <a:effectLst/>
                        </a:rPr>
                        <a:t>Seoul , Republic of Korea</a:t>
                      </a: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endParaRPr lang="en-GB" sz="1300" b="0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dirty="0" smtClean="0">
                          <a:effectLst/>
                        </a:rPr>
                        <a:t>2015-10-26/2015-10-29</a:t>
                      </a:r>
                    </a:p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b="0" kern="1200" dirty="0" smtClean="0">
                          <a:effectLst/>
                        </a:rPr>
                        <a:t>Ukraine (1)</a:t>
                      </a:r>
                      <a:endParaRPr lang="en-GB" sz="1300" b="0" dirty="0" smtClean="0">
                        <a:effectLst/>
                      </a:endParaRPr>
                    </a:p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en-GB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2566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40385" algn="l"/>
                          <a:tab pos="810260" algn="l"/>
                          <a:tab pos="2700655" algn="l"/>
                          <a:tab pos="457200" algn="l"/>
                        </a:tabLst>
                      </a:pPr>
                      <a:r>
                        <a:rPr lang="en-US" sz="1300" b="1" dirty="0" smtClean="0">
                          <a:effectLst/>
                          <a:latin typeface="+mn-lt"/>
                        </a:rPr>
                        <a:t>Total:</a:t>
                      </a:r>
                      <a:endParaRPr lang="en-GB" sz="1300" b="1" dirty="0" smtClean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meetings</a:t>
                      </a:r>
                      <a:endParaRPr lang="en-GB" sz="13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en-US" sz="13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EASC</a:t>
                      </a:r>
                      <a:r>
                        <a:rPr lang="en-US" sz="1300" b="1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members</a:t>
                      </a:r>
                      <a:endParaRPr lang="en-GB" sz="13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791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57615" y="301415"/>
            <a:ext cx="7495928" cy="603250"/>
          </a:xfrm>
        </p:spPr>
        <p:txBody>
          <a:bodyPr>
            <a:noAutofit/>
          </a:bodyPr>
          <a:lstStyle/>
          <a:p>
            <a:pPr algn="l" fontAlgn="base">
              <a:spcAft>
                <a:spcPct val="0"/>
              </a:spcAft>
            </a:pPr>
            <a:r>
              <a:rPr lang="en-GB" sz="3500" dirty="0" err="1">
                <a:ea typeface="ＭＳ Ｐゴシック" pitchFamily="34" charset="-128"/>
                <a:cs typeface="Arial"/>
              </a:rPr>
              <a:t>EASC</a:t>
            </a:r>
            <a:r>
              <a:rPr lang="en-GB" sz="3500" dirty="0">
                <a:ea typeface="ＭＳ Ｐゴシック" pitchFamily="34" charset="-128"/>
                <a:cs typeface="Arial"/>
              </a:rPr>
              <a:t> &amp; ISO </a:t>
            </a:r>
            <a:r>
              <a:rPr lang="en-GB" sz="3500" dirty="0" smtClean="0">
                <a:ea typeface="ＭＳ Ｐゴシック" pitchFamily="34" charset="-128"/>
                <a:cs typeface="Arial"/>
              </a:rPr>
              <a:t>training programmes </a:t>
            </a:r>
            <a:endParaRPr lang="en-GB" sz="3500" dirty="0">
              <a:ea typeface="ＭＳ Ｐゴシック" pitchFamily="34" charset="-128"/>
              <a:cs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30404"/>
              </p:ext>
            </p:extLst>
          </p:nvPr>
        </p:nvGraphicFramePr>
        <p:xfrm>
          <a:off x="387499" y="1128429"/>
          <a:ext cx="8571246" cy="398397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244613"/>
                <a:gridCol w="2206133"/>
                <a:gridCol w="3120500"/>
              </a:tblGrid>
              <a:tr h="447529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/>
                        <a:t>Meetings in 2016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 err="1" smtClean="0"/>
                        <a:t>EASC</a:t>
                      </a:r>
                      <a:r>
                        <a:rPr lang="en-US" sz="1400" kern="1200" dirty="0" smtClean="0"/>
                        <a:t> members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4789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/>
                        <a:t>Regional course on </a:t>
                      </a:r>
                      <a:r>
                        <a:rPr lang="en-GB" sz="1200" kern="1200" dirty="0" err="1" smtClean="0"/>
                        <a:t>eServices</a:t>
                      </a:r>
                      <a:r>
                        <a:rPr lang="en-GB" sz="1200" kern="1200" dirty="0" smtClean="0"/>
                        <a:t> for </a:t>
                      </a:r>
                      <a:r>
                        <a:rPr lang="en-GB" sz="1200" kern="1200" dirty="0" err="1" smtClean="0"/>
                        <a:t>MBUAs</a:t>
                      </a:r>
                      <a:endParaRPr lang="en-GB" sz="1200" kern="1200" dirty="0" smtClean="0"/>
                    </a:p>
                    <a:p>
                      <a:pPr marL="0" algn="l" defTabSz="914400" rtl="0" eaLnBrk="1" latinLnBrk="0" hangingPunct="1"/>
                      <a:r>
                        <a:rPr lang="en-GB" sz="1200" kern="1200" dirty="0" smtClean="0"/>
                        <a:t>Zagreb , Croatia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2015-10-21</a:t>
                      </a:r>
                      <a:r>
                        <a:rPr lang="en-US" sz="1200" kern="1200" dirty="0" smtClean="0"/>
                        <a:t>/</a:t>
                      </a:r>
                      <a:r>
                        <a:rPr lang="ru-RU" sz="1200" kern="1200" dirty="0" smtClean="0"/>
                        <a:t>2015-10-23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/>
                        <a:t>Armenia (1), Moldova, Republic of (1)</a:t>
                      </a:r>
                    </a:p>
                    <a:p>
                      <a:pPr marL="0" algn="l" defTabSz="914400" rtl="0" eaLnBrk="1" latinLnBrk="0" hangingPunct="1"/>
                      <a:r>
                        <a:rPr lang="en-GB" sz="1200" kern="1200" dirty="0" smtClean="0"/>
                        <a:t>Ukraine (1)</a:t>
                      </a:r>
                    </a:p>
                  </a:txBody>
                  <a:tcPr/>
                </a:tc>
              </a:tr>
              <a:tr h="10496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/>
                        <a:t>One-day awareness workshop on enhancing the capacity of developing countries to participate in international standardization and implement standards in information technology sector (</a:t>
                      </a:r>
                      <a:r>
                        <a:rPr lang="en-GB" sz="1200" kern="1200" dirty="0" err="1" smtClean="0"/>
                        <a:t>JTC1</a:t>
                      </a:r>
                      <a:r>
                        <a:rPr lang="en-GB" sz="1200" kern="1200" dirty="0" smtClean="0"/>
                        <a:t>),</a:t>
                      </a:r>
                      <a:r>
                        <a:rPr lang="en-GB" sz="1200" kern="1200" baseline="0" dirty="0" smtClean="0"/>
                        <a:t> </a:t>
                      </a:r>
                      <a:r>
                        <a:rPr lang="en-GB" sz="1200" kern="1200" dirty="0" smtClean="0"/>
                        <a:t>Beijing, 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2015-10-25</a:t>
                      </a:r>
                      <a:r>
                        <a:rPr lang="en-US" sz="1200" kern="1200" dirty="0" smtClean="0"/>
                        <a:t>/</a:t>
                      </a:r>
                      <a:r>
                        <a:rPr lang="ru-RU" sz="1200" kern="1200" dirty="0" smtClean="0"/>
                        <a:t>2015-10-25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/>
                        <a:t>Kazakhstan (1)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3301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/>
                        <a:t>Using and referencing ISO and </a:t>
                      </a:r>
                      <a:r>
                        <a:rPr lang="en-GB" sz="1200" kern="1200" dirty="0" err="1" smtClean="0"/>
                        <a:t>IEC</a:t>
                      </a:r>
                      <a:r>
                        <a:rPr lang="en-GB" sz="1200" kern="1200" dirty="0" smtClean="0"/>
                        <a:t> standards to support public policy (</a:t>
                      </a:r>
                      <a:r>
                        <a:rPr lang="en-GB" sz="1200" kern="1200" dirty="0" err="1" smtClean="0"/>
                        <a:t>TMB</a:t>
                      </a:r>
                      <a:r>
                        <a:rPr lang="en-GB" sz="1200" kern="1200" dirty="0" smtClean="0"/>
                        <a:t> with UNECE), Geneva Switzerland	</a:t>
                      </a:r>
                      <a:endParaRPr 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/>
                        <a:t>2015-11-02</a:t>
                      </a:r>
                      <a:r>
                        <a:rPr lang="en-US" sz="1200" kern="1200" dirty="0" smtClean="0"/>
                        <a:t>/</a:t>
                      </a:r>
                      <a:r>
                        <a:rPr lang="ru-RU" sz="1200" kern="1200" dirty="0" smtClean="0"/>
                        <a:t>2015-11-03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/>
                        <a:t>Ukraine (1), Georgia (1), Russian Federation (1)</a:t>
                      </a:r>
                    </a:p>
                    <a:p>
                      <a:pPr marL="0" algn="l" defTabSz="914400" rtl="0" eaLnBrk="1" latinLnBrk="0" hangingPunct="1"/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502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/>
                        <a:t>Training in consumer participation in standardization, 18 November 2015 followed by the Consumer International World Congress</a:t>
                      </a:r>
                    </a:p>
                    <a:p>
                      <a:pPr marL="0" algn="l" defTabSz="914400" rtl="0" eaLnBrk="1" latinLnBrk="0" hangingPunct="1"/>
                      <a:r>
                        <a:rPr lang="en-GB" sz="1200" kern="1200" dirty="0" smtClean="0"/>
                        <a:t>Brasilia, Brazil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 smtClean="0"/>
                        <a:t>2015-11-18</a:t>
                      </a:r>
                      <a:r>
                        <a:rPr lang="en-US" sz="1200" kern="1200" dirty="0" smtClean="0"/>
                        <a:t>/</a:t>
                      </a:r>
                      <a:r>
                        <a:rPr lang="ru-RU" sz="1200" kern="1200" dirty="0" smtClean="0"/>
                        <a:t>2015-11-18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/>
                        <a:t>Moldova, Republic of (1), Azerbaijan (1), Armenia (1)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81293"/>
              </p:ext>
            </p:extLst>
          </p:nvPr>
        </p:nvGraphicFramePr>
        <p:xfrm>
          <a:off x="387499" y="5709846"/>
          <a:ext cx="8571246" cy="64789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244613"/>
                <a:gridCol w="2206133"/>
                <a:gridCol w="3120500"/>
              </a:tblGrid>
              <a:tr h="64789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Regional workshop on Consumer involvement: how to engaging consumers in standards development</a:t>
                      </a:r>
                      <a:endParaRPr lang="en-US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/>
                        <a:t>October, dates and location to be confirmed </a:t>
                      </a:r>
                      <a:endParaRPr lang="ru-RU" sz="1200" b="0" kern="1200" dirty="0" smtClean="0"/>
                    </a:p>
                    <a:p>
                      <a:pPr marL="0" algn="l" defTabSz="914400" rtl="0" eaLnBrk="1" latinLnBrk="0" hangingPunct="1"/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Central Asia &amp; Central-Eastern Europe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170107"/>
              </p:ext>
            </p:extLst>
          </p:nvPr>
        </p:nvGraphicFramePr>
        <p:xfrm>
          <a:off x="387499" y="5262317"/>
          <a:ext cx="8571246" cy="44752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450746"/>
                <a:gridCol w="3120500"/>
              </a:tblGrid>
              <a:tr h="4475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dirty="0" smtClean="0"/>
                        <a:t>Planned trainings</a:t>
                      </a:r>
                      <a:r>
                        <a:rPr lang="en-US" sz="1400" kern="1200" baseline="0" dirty="0" smtClean="0"/>
                        <a:t> for 2016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95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571500" y="2525031"/>
            <a:ext cx="8001000" cy="64808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700" b="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74757B-1E1C-4F5F-A559-56373CCB318E}" type="slidenum">
              <a:rPr lang="en-US" smtClean="0"/>
              <a:t>27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97952" y="1608792"/>
            <a:ext cx="4381624" cy="3242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/>
              <a:t>39th ISO General Assembly takes place in Beijing, China, </a:t>
            </a:r>
            <a:r>
              <a:rPr lang="en-GB" b="1" dirty="0" smtClean="0"/>
              <a:t>12-14 </a:t>
            </a:r>
            <a:r>
              <a:rPr lang="en-GB" b="1" dirty="0"/>
              <a:t>September 2016</a:t>
            </a:r>
            <a:r>
              <a:rPr lang="en-GB" dirty="0"/>
              <a:t>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Information</a:t>
            </a:r>
            <a:r>
              <a:rPr lang="en-GB" dirty="0"/>
              <a:t>, including registration to the ISO week in China, can be found on the </a:t>
            </a:r>
            <a:r>
              <a:rPr lang="en-GB" dirty="0" smtClean="0"/>
              <a:t>official website </a:t>
            </a:r>
            <a:r>
              <a:rPr lang="en-GB" dirty="0"/>
              <a:t>of the event: </a:t>
            </a:r>
            <a:r>
              <a:rPr lang="en-GB" dirty="0" err="1" smtClean="0">
                <a:hlinkClick r:id="rId3"/>
              </a:rPr>
              <a:t>www.iso.org</a:t>
            </a:r>
            <a:r>
              <a:rPr lang="en-GB" dirty="0" smtClean="0">
                <a:hlinkClick r:id="rId3"/>
              </a:rPr>
              <a:t>/</a:t>
            </a:r>
            <a:r>
              <a:rPr lang="en-GB" dirty="0" err="1" smtClean="0">
                <a:hlinkClick r:id="rId3"/>
              </a:rPr>
              <a:t>ga2016</a:t>
            </a:r>
            <a:endParaRPr lang="en-GB" dirty="0" smtClean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/>
              <a:t>All delegates are requested to register online by </a:t>
            </a:r>
            <a:r>
              <a:rPr lang="en-GB" b="1" dirty="0"/>
              <a:t>31 July 2016.</a:t>
            </a:r>
          </a:p>
        </p:txBody>
      </p:sp>
    </p:spTree>
    <p:extLst>
      <p:ext uri="{BB962C8B-B14F-4D97-AF65-F5344CB8AC3E}">
        <p14:creationId xmlns:p14="http://schemas.microsoft.com/office/powerpoint/2010/main" val="294342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94" y="129092"/>
            <a:ext cx="7471782" cy="6540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32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87438"/>
            <a:ext cx="8001000" cy="863600"/>
          </a:xfrm>
        </p:spPr>
        <p:txBody>
          <a:bodyPr/>
          <a:lstStyle/>
          <a:p>
            <a:r>
              <a:rPr lang="en-US" dirty="0"/>
              <a:t>Thank you for your attention 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5003" y="2653254"/>
            <a:ext cx="8001000" cy="34083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r>
              <a:rPr lang="en-US" sz="2400" dirty="0" err="1" smtClean="0">
                <a:hlinkClick r:id="rId3"/>
              </a:rPr>
              <a:t>koroleva@iso.org</a:t>
            </a:r>
            <a:r>
              <a:rPr lang="en-US" sz="2400" dirty="0" smtClean="0"/>
              <a:t> </a:t>
            </a:r>
            <a:endParaRPr lang="en-US" sz="2400" dirty="0"/>
          </a:p>
          <a:p>
            <a:pPr marL="0" indent="0">
              <a:buNone/>
            </a:pPr>
            <a:endParaRPr lang="en-US" dirty="0" smtClean="0">
              <a:hlinkClick r:id="rId4"/>
            </a:endParaRPr>
          </a:p>
          <a:p>
            <a:pPr marL="0" indent="0">
              <a:buNone/>
            </a:pPr>
            <a:r>
              <a:rPr lang="en-US" dirty="0" smtClean="0"/>
              <a:t>For more information on ISO : </a:t>
            </a:r>
            <a:r>
              <a:rPr lang="en-US" dirty="0" smtClean="0">
                <a:hlinkClick r:id="rId4"/>
              </a:rPr>
              <a:t>www.iso.org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Follow-us on social media!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>
                <a:hlinkClick r:id="rId5"/>
              </a:rPr>
              <a:t>www.facebook.com/isostandards</a:t>
            </a:r>
            <a:r>
              <a:rPr lang="en-US" dirty="0" smtClean="0"/>
              <a:t> </a:t>
            </a:r>
          </a:p>
          <a:p>
            <a:pPr marL="457200" lvl="1" indent="0">
              <a:buNone/>
            </a:pPr>
            <a:r>
              <a:rPr lang="en-US" dirty="0" smtClean="0">
                <a:hlinkClick r:id="rId6"/>
              </a:rPr>
              <a:t>twitter.com/</a:t>
            </a:r>
            <a:r>
              <a:rPr lang="en-US" dirty="0" err="1" smtClean="0">
                <a:hlinkClick r:id="rId6"/>
              </a:rPr>
              <a:t>isostandards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hlinkClick r:id="rId7"/>
              </a:rPr>
              <a:t>www.linkedin.com/company/iso-international-organization-for-standardization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75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859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328880" y="6140450"/>
            <a:ext cx="2592939" cy="43034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 smtClean="0">
                <a:solidFill>
                  <a:schemeClr val="bg1"/>
                </a:solidFill>
              </a:rPr>
              <a:t>ISO CS’s building in Geneva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52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0" y="0"/>
            <a:ext cx="9144000" cy="6857999"/>
          </a:xfrm>
        </p:spPr>
      </p:pic>
      <p:pic>
        <p:nvPicPr>
          <p:cNvPr id="4" name="Image 5" descr="ISO_Visual_Identity_transparen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64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60717" y="4802997"/>
            <a:ext cx="8039819" cy="1796212"/>
          </a:xfr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sz="4800" b="1" dirty="0"/>
              <a:t>Great things </a:t>
            </a:r>
            <a:r>
              <a:rPr lang="en-US" sz="4800" b="1" dirty="0" smtClean="0"/>
              <a:t>happen</a:t>
            </a:r>
            <a:br>
              <a:rPr lang="en-US" sz="4800" b="1" dirty="0" smtClean="0"/>
            </a:br>
            <a:r>
              <a:rPr lang="en-US" sz="4800" b="1" dirty="0" smtClean="0"/>
              <a:t>when </a:t>
            </a:r>
            <a:r>
              <a:rPr lang="en-US" sz="4800" b="1" dirty="0"/>
              <a:t>the world agrees</a:t>
            </a:r>
            <a:endParaRPr lang="fr-CH" sz="4800" b="1" dirty="0"/>
          </a:p>
        </p:txBody>
      </p:sp>
    </p:spTree>
    <p:extLst>
      <p:ext uri="{BB962C8B-B14F-4D97-AF65-F5344CB8AC3E}">
        <p14:creationId xmlns:p14="http://schemas.microsoft.com/office/powerpoint/2010/main" val="363054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490" y="4206349"/>
            <a:ext cx="1282589" cy="118214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228851" y="1438275"/>
            <a:ext cx="4038600" cy="4162425"/>
          </a:xfrm>
          <a:prstGeom prst="ellipse">
            <a:avLst/>
          </a:prstGeom>
          <a:noFill/>
          <a:ln w="104775" cap="rnd" cmpd="thickThin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462" y="1964033"/>
            <a:ext cx="1434755" cy="11019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1918" y="1143034"/>
            <a:ext cx="1112107" cy="10310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010025" y="458788"/>
            <a:ext cx="4752975" cy="863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ISO – a global system</a:t>
            </a:r>
            <a:endParaRPr lang="en-US" dirty="0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5457049" y="2961800"/>
            <a:ext cx="2325084" cy="738664"/>
          </a:xfrm>
          <a:prstGeom prst="rect">
            <a:avLst/>
          </a:prstGeom>
          <a:solidFill>
            <a:schemeClr val="bg1"/>
          </a:solidFill>
          <a:ln w="31750" cmpd="thickThin">
            <a:solidFill>
              <a:srgbClr val="FF0000"/>
            </a:solidFill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CH" sz="1400" b="1" kern="0" dirty="0" smtClean="0">
                <a:solidFill>
                  <a:srgbClr val="3C3C3C"/>
                </a:solidFill>
              </a:rPr>
              <a:t>161 </a:t>
            </a:r>
            <a:r>
              <a:rPr lang="fr-CH" sz="1400" b="1" kern="0" dirty="0">
                <a:solidFill>
                  <a:srgbClr val="3C3C3C"/>
                </a:solidFill>
              </a:rPr>
              <a:t>national members</a:t>
            </a:r>
          </a:p>
          <a:p>
            <a:pPr algn="ctr" eaLnBrk="1" hangingPunct="1">
              <a:defRPr/>
            </a:pPr>
            <a:r>
              <a:rPr lang="fr-CH" sz="1400" b="1" kern="0" dirty="0">
                <a:solidFill>
                  <a:srgbClr val="3C3C3C"/>
                </a:solidFill>
              </a:rPr>
              <a:t>98% of world GNI</a:t>
            </a:r>
          </a:p>
          <a:p>
            <a:pPr algn="ctr" eaLnBrk="1" hangingPunct="1">
              <a:defRPr/>
            </a:pPr>
            <a:r>
              <a:rPr lang="fr-CH" sz="1400" b="1" kern="0" dirty="0">
                <a:solidFill>
                  <a:srgbClr val="3C3C3C"/>
                </a:solidFill>
              </a:rPr>
              <a:t>97% of world population</a:t>
            </a:r>
            <a:endParaRPr lang="en-GB" sz="1400" b="1" kern="0" dirty="0">
              <a:solidFill>
                <a:srgbClr val="3C3C3C"/>
              </a:solidFill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391026" y="5128734"/>
            <a:ext cx="2896584" cy="587853"/>
          </a:xfrm>
          <a:prstGeom prst="rect">
            <a:avLst/>
          </a:prstGeom>
          <a:solidFill>
            <a:schemeClr val="bg1"/>
          </a:solidFill>
          <a:ln w="31750" cmpd="thickThin">
            <a:solidFill>
              <a:srgbClr val="FF0000"/>
            </a:solidFill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Aft>
                <a:spcPct val="30000"/>
              </a:spcAft>
              <a:defRPr/>
            </a:pPr>
            <a:r>
              <a:rPr lang="fr-CH" sz="1400" b="1" kern="0" dirty="0">
                <a:solidFill>
                  <a:srgbClr val="3C3C3C"/>
                </a:solidFill>
              </a:rPr>
              <a:t>Central </a:t>
            </a:r>
            <a:r>
              <a:rPr lang="fr-CH" sz="1400" b="1" kern="0" dirty="0" err="1" smtClean="0">
                <a:solidFill>
                  <a:srgbClr val="3C3C3C"/>
                </a:solidFill>
              </a:rPr>
              <a:t>Secretariat</a:t>
            </a:r>
            <a:r>
              <a:rPr lang="fr-CH" sz="1400" b="1" kern="0" dirty="0" smtClean="0">
                <a:solidFill>
                  <a:srgbClr val="3C3C3C"/>
                </a:solidFill>
              </a:rPr>
              <a:t> in </a:t>
            </a:r>
            <a:r>
              <a:rPr lang="fr-CH" sz="1400" b="1" kern="0" dirty="0">
                <a:solidFill>
                  <a:srgbClr val="3C3C3C"/>
                </a:solidFill>
              </a:rPr>
              <a:t>Geneva</a:t>
            </a:r>
          </a:p>
          <a:p>
            <a:pPr algn="ctr" eaLnBrk="1" hangingPunct="1">
              <a:spcAft>
                <a:spcPct val="30000"/>
              </a:spcAft>
              <a:defRPr/>
            </a:pPr>
            <a:r>
              <a:rPr lang="fr-CH" sz="1400" b="1" kern="0" dirty="0">
                <a:solidFill>
                  <a:srgbClr val="3C3C3C"/>
                </a:solidFill>
              </a:rPr>
              <a:t>137 FTE staff </a:t>
            </a:r>
            <a:r>
              <a:rPr lang="fr-CH" sz="1400" b="1" kern="0" dirty="0" err="1">
                <a:solidFill>
                  <a:srgbClr val="3C3C3C"/>
                </a:solidFill>
              </a:rPr>
              <a:t>from</a:t>
            </a:r>
            <a:r>
              <a:rPr lang="fr-CH" sz="1400" b="1" kern="0" dirty="0">
                <a:solidFill>
                  <a:srgbClr val="3C3C3C"/>
                </a:solidFill>
              </a:rPr>
              <a:t> 19 Countries</a:t>
            </a:r>
            <a:endParaRPr lang="en-GB" sz="1400" b="1" kern="0" dirty="0">
              <a:solidFill>
                <a:srgbClr val="3C3C3C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32142" y="1573089"/>
            <a:ext cx="2008616" cy="1109663"/>
          </a:xfrm>
          <a:prstGeom prst="rect">
            <a:avLst/>
          </a:prstGeom>
          <a:solidFill>
            <a:schemeClr val="bg1"/>
          </a:solidFill>
          <a:ln w="31750" cmpd="thickThin">
            <a:solidFill>
              <a:srgbClr val="FF0000"/>
            </a:solidFill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ct val="30000"/>
              </a:spcAft>
              <a:defRPr/>
            </a:pPr>
            <a:r>
              <a:rPr lang="fr-CH" sz="1400" b="1" kern="0" dirty="0">
                <a:solidFill>
                  <a:srgbClr val="3C3C3C"/>
                </a:solidFill>
              </a:rPr>
              <a:t>230 active </a:t>
            </a:r>
            <a:r>
              <a:rPr lang="fr-CH" sz="1400" b="1" kern="0" dirty="0" err="1">
                <a:solidFill>
                  <a:srgbClr val="3C3C3C"/>
                </a:solidFill>
              </a:rPr>
              <a:t>TCs</a:t>
            </a:r>
            <a:endParaRPr lang="fr-CH" sz="1400" b="1" kern="0" dirty="0">
              <a:solidFill>
                <a:srgbClr val="3C3C3C"/>
              </a:solidFill>
            </a:endParaRPr>
          </a:p>
          <a:p>
            <a:pPr algn="ctr" eaLnBrk="1" hangingPunct="1">
              <a:lnSpc>
                <a:spcPct val="80000"/>
              </a:lnSpc>
              <a:spcAft>
                <a:spcPct val="30000"/>
              </a:spcAft>
              <a:defRPr/>
            </a:pPr>
            <a:r>
              <a:rPr lang="fr-CH" sz="1400" b="1" kern="0" dirty="0">
                <a:solidFill>
                  <a:srgbClr val="3C3C3C"/>
                </a:solidFill>
              </a:rPr>
              <a:t>3 535 </a:t>
            </a:r>
            <a:r>
              <a:rPr lang="fr-CH" sz="1400" b="1" kern="0" dirty="0" err="1">
                <a:solidFill>
                  <a:srgbClr val="3C3C3C"/>
                </a:solidFill>
              </a:rPr>
              <a:t>technical</a:t>
            </a:r>
            <a:r>
              <a:rPr lang="fr-CH" sz="1400" b="1" kern="0" dirty="0">
                <a:solidFill>
                  <a:srgbClr val="3C3C3C"/>
                </a:solidFill>
              </a:rPr>
              <a:t> bodies</a:t>
            </a:r>
          </a:p>
          <a:p>
            <a:pPr algn="ctr" eaLnBrk="1" hangingPunct="1">
              <a:lnSpc>
                <a:spcPct val="85000"/>
              </a:lnSpc>
              <a:spcAft>
                <a:spcPct val="30000"/>
              </a:spcAft>
              <a:defRPr/>
            </a:pPr>
            <a:r>
              <a:rPr lang="fr-CH" sz="1400" b="1" kern="0" dirty="0">
                <a:solidFill>
                  <a:srgbClr val="3C3C3C"/>
                </a:solidFill>
              </a:rPr>
              <a:t>4 771 documents </a:t>
            </a:r>
            <a:r>
              <a:rPr lang="fr-CH" sz="1400" b="1" kern="0" dirty="0" err="1">
                <a:solidFill>
                  <a:srgbClr val="3C3C3C"/>
                </a:solidFill>
              </a:rPr>
              <a:t>under</a:t>
            </a:r>
            <a:r>
              <a:rPr lang="fr-CH" sz="1400" b="1" kern="0" dirty="0">
                <a:solidFill>
                  <a:srgbClr val="3C3C3C"/>
                </a:solidFill>
              </a:rPr>
              <a:t> </a:t>
            </a:r>
            <a:r>
              <a:rPr lang="fr-CH" sz="1400" b="1" kern="0" dirty="0" err="1">
                <a:solidFill>
                  <a:srgbClr val="3C3C3C"/>
                </a:solidFill>
              </a:rPr>
              <a:t>development</a:t>
            </a:r>
            <a:endParaRPr lang="en-GB" sz="1400" b="1" kern="0" dirty="0">
              <a:solidFill>
                <a:srgbClr val="3C3C3C"/>
              </a:solidFill>
            </a:endParaRP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876753" y="4346921"/>
            <a:ext cx="1958578" cy="5083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CH" sz="1350" b="1" kern="0" dirty="0">
                <a:solidFill>
                  <a:srgbClr val="FFFFFF"/>
                </a:solidFill>
              </a:rPr>
              <a:t>Collection of </a:t>
            </a:r>
            <a:r>
              <a:rPr lang="en-US" sz="1350" b="1" kern="0" dirty="0">
                <a:solidFill>
                  <a:srgbClr val="FFFFFF"/>
                </a:solidFill>
              </a:rPr>
              <a:t>21133</a:t>
            </a:r>
            <a:br>
              <a:rPr lang="en-US" sz="1350" b="1" kern="0" dirty="0">
                <a:solidFill>
                  <a:srgbClr val="FFFFFF"/>
                </a:solidFill>
              </a:rPr>
            </a:br>
            <a:r>
              <a:rPr lang="en-US" sz="1350" b="1" kern="0" dirty="0">
                <a:solidFill>
                  <a:srgbClr val="FFFFFF"/>
                </a:solidFill>
              </a:rPr>
              <a:t>ISO Standards</a:t>
            </a:r>
            <a:endParaRPr lang="en-US" sz="1350" kern="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1547989" y="4945179"/>
            <a:ext cx="1990723" cy="4385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1125" b="1" kern="0" dirty="0">
                <a:solidFill>
                  <a:prstClr val="black"/>
                </a:solidFill>
              </a:rPr>
              <a:t>1505 standards produced </a:t>
            </a:r>
            <a:br>
              <a:rPr lang="en-US" sz="1125" b="1" kern="0" dirty="0">
                <a:solidFill>
                  <a:prstClr val="black"/>
                </a:solidFill>
              </a:rPr>
            </a:br>
            <a:r>
              <a:rPr lang="en-US" sz="1125" b="1" kern="0" dirty="0">
                <a:solidFill>
                  <a:prstClr val="black"/>
                </a:solidFill>
              </a:rPr>
              <a:t>in 2015</a:t>
            </a:r>
            <a:endParaRPr lang="en-US" sz="1125" kern="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1221328" y="3033730"/>
            <a:ext cx="1475390" cy="738664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CH" sz="1400" b="1" kern="0" dirty="0">
                <a:solidFill>
                  <a:srgbClr val="FFFFFF"/>
                </a:solidFill>
              </a:rPr>
              <a:t>Over 770 </a:t>
            </a:r>
            <a:r>
              <a:rPr lang="fr-CH" sz="1400" b="1" kern="0" dirty="0" err="1">
                <a:solidFill>
                  <a:srgbClr val="FFFFFF"/>
                </a:solidFill>
              </a:rPr>
              <a:t>organizations</a:t>
            </a:r>
            <a:r>
              <a:rPr lang="fr-CH" sz="1400" b="1" kern="0" dirty="0">
                <a:solidFill>
                  <a:srgbClr val="FFFFFF"/>
                </a:solidFill>
              </a:rPr>
              <a:t> in liaison</a:t>
            </a:r>
            <a:endParaRPr lang="en-US" sz="1400" kern="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648075" y="2866545"/>
            <a:ext cx="1220076" cy="1220076"/>
          </a:xfrm>
          <a:prstGeom prst="ellipse">
            <a:avLst/>
          </a:prstGeom>
          <a:solidFill>
            <a:schemeClr val="bg1">
              <a:lumMod val="85000"/>
            </a:schemeClr>
          </a:solidFill>
          <a:ln w="41275" cap="rnd">
            <a:solidFill>
              <a:srgbClr val="FF0000"/>
            </a:solidFill>
            <a:prstDash val="sysDot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28862" y="3264441"/>
            <a:ext cx="10385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 smtClean="0">
                <a:solidFill>
                  <a:prstClr val="black"/>
                </a:solidFill>
              </a:rPr>
              <a:t>ISO Strategy 2016-2020</a:t>
            </a:r>
            <a:endParaRPr lang="en-US" sz="1100" b="1" dirty="0">
              <a:solidFill>
                <a:prstClr val="black"/>
              </a:solidFill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5502654" y="1919055"/>
            <a:ext cx="2325084" cy="307777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CH" sz="1400" b="1" kern="0" dirty="0" smtClean="0">
                <a:solidFill>
                  <a:srgbClr val="FF0000"/>
                </a:solidFill>
              </a:rPr>
              <a:t>ISO MEMBERS</a:t>
            </a:r>
            <a:endParaRPr lang="en-GB" sz="1400" b="1" kern="0" dirty="0">
              <a:solidFill>
                <a:srgbClr val="FF0000"/>
              </a:solidFill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5104909" y="4820957"/>
            <a:ext cx="2325084" cy="307777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defRPr/>
            </a:pPr>
            <a:r>
              <a:rPr lang="fr-CH" sz="1400" b="1" kern="0" dirty="0" smtClean="0">
                <a:solidFill>
                  <a:srgbClr val="FF0000"/>
                </a:solidFill>
              </a:rPr>
              <a:t>ISO/CS</a:t>
            </a:r>
            <a:endParaRPr lang="en-GB" sz="1400" b="1" kern="0" dirty="0">
              <a:solidFill>
                <a:srgbClr val="FF0000"/>
              </a:solidFill>
            </a:endParaRP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1882013" y="1175451"/>
            <a:ext cx="2325084" cy="307777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fr-CH" sz="1400" b="1" kern="0" dirty="0" smtClean="0">
                <a:solidFill>
                  <a:srgbClr val="FF0000"/>
                </a:solidFill>
              </a:rPr>
              <a:t>ISO EXPERTS</a:t>
            </a:r>
            <a:endParaRPr lang="en-GB" sz="1400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58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3875" y="1063858"/>
            <a:ext cx="8001000" cy="865188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ISO Members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52063" y="3061606"/>
            <a:ext cx="3448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119 full members</a:t>
            </a:r>
          </a:p>
          <a:p>
            <a:pPr>
              <a:lnSpc>
                <a:spcPct val="200000"/>
              </a:lnSpc>
            </a:pPr>
            <a:r>
              <a:rPr lang="fr-CH" b="1" dirty="0" smtClean="0">
                <a:solidFill>
                  <a:prstClr val="white">
                    <a:lumMod val="65000"/>
                  </a:prstClr>
                </a:solidFill>
              </a:rPr>
              <a:t>38 </a:t>
            </a:r>
            <a:r>
              <a:rPr lang="fr-CH" b="1" dirty="0">
                <a:solidFill>
                  <a:prstClr val="white">
                    <a:lumMod val="65000"/>
                  </a:prstClr>
                </a:solidFill>
              </a:rPr>
              <a:t>correspondent</a:t>
            </a:r>
            <a:r>
              <a:rPr lang="fr-CH" b="1" dirty="0" smtClean="0">
                <a:solidFill>
                  <a:prstClr val="white">
                    <a:lumMod val="65000"/>
                  </a:prstClr>
                </a:solidFill>
              </a:rPr>
              <a:t> members</a:t>
            </a:r>
          </a:p>
          <a:p>
            <a:pPr>
              <a:lnSpc>
                <a:spcPct val="200000"/>
              </a:lnSpc>
            </a:pPr>
            <a:r>
              <a:rPr lang="fr-CH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4</a:t>
            </a:r>
            <a:r>
              <a:rPr lang="fr-CH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subscriber members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253" y="2166204"/>
            <a:ext cx="3695455" cy="3545131"/>
          </a:xfrm>
          <a:prstGeom prst="rect">
            <a:avLst/>
          </a:prstGeom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3819526" y="2233313"/>
            <a:ext cx="4705349" cy="584775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CH" sz="3200" b="1" kern="0" dirty="0" smtClean="0">
                <a:solidFill>
                  <a:prstClr val="black"/>
                </a:solidFill>
              </a:rPr>
              <a:t>161 </a:t>
            </a:r>
            <a:r>
              <a:rPr lang="fr-CH" sz="3200" b="1" kern="0" dirty="0">
                <a:solidFill>
                  <a:prstClr val="black"/>
                </a:solidFill>
              </a:rPr>
              <a:t>national </a:t>
            </a:r>
            <a:r>
              <a:rPr lang="fr-CH" sz="3200" b="1" kern="0" dirty="0" smtClean="0">
                <a:solidFill>
                  <a:prstClr val="black"/>
                </a:solidFill>
              </a:rPr>
              <a:t>members</a:t>
            </a:r>
            <a:endParaRPr lang="fr-CH" sz="3200" b="1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59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3875" y="1063858"/>
            <a:ext cx="8001000" cy="865188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ISO </a:t>
            </a:r>
            <a:r>
              <a:rPr lang="en-US" dirty="0" smtClean="0"/>
              <a:t>Technical Committees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" y="244628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238 technical committees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521 subcommittees 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2625 working groups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151 ad hoc study groups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3629025" y="2446288"/>
            <a:ext cx="381000" cy="2667000"/>
          </a:xfrm>
          <a:prstGeom prst="rightBrac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095750" y="3489037"/>
            <a:ext cx="4743450" cy="584775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CH" sz="3200" b="1" kern="0" dirty="0" smtClean="0">
                <a:solidFill>
                  <a:prstClr val="black"/>
                </a:solidFill>
              </a:rPr>
              <a:t>3</a:t>
            </a:r>
            <a:r>
              <a:rPr lang="fr-CH" sz="3200" b="1" kern="0" dirty="0">
                <a:solidFill>
                  <a:prstClr val="black"/>
                </a:solidFill>
              </a:rPr>
              <a:t> 535 </a:t>
            </a:r>
            <a:r>
              <a:rPr lang="fr-CH" sz="3200" b="1" kern="0" dirty="0" err="1" smtClean="0">
                <a:solidFill>
                  <a:prstClr val="black"/>
                </a:solidFill>
              </a:rPr>
              <a:t>technical</a:t>
            </a:r>
            <a:r>
              <a:rPr lang="fr-CH" sz="3200" b="1" kern="0" dirty="0" smtClean="0">
                <a:solidFill>
                  <a:prstClr val="black"/>
                </a:solidFill>
              </a:rPr>
              <a:t> bodies</a:t>
            </a:r>
            <a:endParaRPr lang="fr-CH" sz="3200" b="1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1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1500" y="1094535"/>
            <a:ext cx="8001000" cy="8636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About </a:t>
            </a:r>
            <a:r>
              <a:rPr lang="en-US" dirty="0" smtClean="0"/>
              <a:t>International </a:t>
            </a:r>
            <a:r>
              <a:rPr lang="en-US" dirty="0"/>
              <a:t>S</a:t>
            </a:r>
            <a:r>
              <a:rPr lang="en-US" dirty="0" smtClean="0"/>
              <a:t>tandards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984571">
            <a:off x="419100" y="1776412"/>
            <a:ext cx="3351546" cy="3767138"/>
          </a:xfrm>
          <a:prstGeom prst="rect">
            <a:avLst/>
          </a:prstGeom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3476626" y="2748705"/>
            <a:ext cx="5114924" cy="861774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3200" b="1" kern="0" dirty="0">
                <a:solidFill>
                  <a:prstClr val="white">
                    <a:lumMod val="75000"/>
                  </a:prstClr>
                </a:solidFill>
              </a:rPr>
              <a:t>21 133 </a:t>
            </a:r>
            <a:r>
              <a:rPr lang="en-US" b="1" kern="0" dirty="0">
                <a:solidFill>
                  <a:prstClr val="white">
                    <a:lumMod val="75000"/>
                  </a:prstClr>
                </a:solidFill>
              </a:rPr>
              <a:t>International Standards and standards-type documents published to date</a:t>
            </a:r>
            <a:endParaRPr lang="fr-CH" b="1" kern="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3457576" y="4328019"/>
            <a:ext cx="5114924" cy="584775"/>
          </a:xfrm>
          <a:prstGeom prst="rect">
            <a:avLst/>
          </a:prstGeom>
          <a:noFill/>
          <a:ln w="31750" cmpd="thickThin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3200" b="1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1505 </a:t>
            </a:r>
            <a:r>
              <a:rPr 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deliverables </a:t>
            </a:r>
            <a:r>
              <a:rPr lang="en-US" b="1" kern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in </a:t>
            </a:r>
            <a:r>
              <a:rPr lang="en-US" b="1" kern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2015</a:t>
            </a:r>
            <a:endParaRPr lang="fr-CH" b="1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66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96938"/>
            <a:ext cx="4975225" cy="64595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446087" lvl="1" indent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None/>
              <a:tabLst>
                <a:tab pos="893763" algn="l"/>
              </a:tabLst>
            </a:pPr>
            <a:r>
              <a:rPr lang="en-NZ" sz="1400" b="1" dirty="0">
                <a:latin typeface="+mj-lt"/>
              </a:rPr>
              <a:t>	</a:t>
            </a:r>
            <a:r>
              <a:rPr lang="en-NZ" sz="1600" b="1" dirty="0" smtClean="0">
                <a:solidFill>
                  <a:srgbClr val="060606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2011</a:t>
            </a:r>
            <a:endParaRPr lang="en-NZ" sz="1600" b="1" dirty="0">
              <a:solidFill>
                <a:srgbClr val="060606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NZ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Project, programme &amp; portfolio mgt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NZ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Additive manufacturing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NZ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Facilities management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NZ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Outsourcing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NZ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Risk management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NZ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Bionics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NZ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Fireworks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NZ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Coal bed methane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NZ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Carbon capture and storage</a:t>
            </a:r>
          </a:p>
          <a:p>
            <a:pPr marL="0" indent="0" eaLnBrk="0" hangingPunct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NZ" sz="1600" b="1" dirty="0" smtClean="0">
                <a:solidFill>
                  <a:prstClr val="black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	2012</a:t>
            </a:r>
            <a:endParaRPr lang="en-NZ" sz="1600" b="1" dirty="0">
              <a:solidFill>
                <a:prstClr val="black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Railway </a:t>
            </a:r>
            <a:r>
              <a:rPr lang="en-US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applications</a:t>
            </a:r>
            <a:endParaRPr lang="en-NZ" sz="1200" b="1" dirty="0">
              <a:solidFill>
                <a:srgbClr val="002060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Sustainable development in </a:t>
            </a:r>
            <a:r>
              <a:rPr lang="en-US" sz="1200" b="1" dirty="0" smtClean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/>
            </a:r>
            <a:br>
              <a:rPr lang="en-US" sz="1200" b="1" dirty="0" smtClean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</a:br>
            <a:r>
              <a:rPr lang="en-US" sz="1200" b="1" dirty="0" smtClean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communities</a:t>
            </a:r>
            <a:endParaRPr lang="en-US" sz="1200" b="1" dirty="0">
              <a:solidFill>
                <a:srgbClr val="9BBB59">
                  <a:lumMod val="75000"/>
                </a:srgbClr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Plastics and rubber machines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Compliance programs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Forensic sciences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Customer contact centres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Light and lighting</a:t>
            </a:r>
          </a:p>
          <a:p>
            <a:pPr marL="0" indent="0" eaLnBrk="0" hangingPunct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NZ" sz="1600" b="1" dirty="0" smtClean="0">
                <a:solidFill>
                  <a:prstClr val="black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	2013</a:t>
            </a:r>
            <a:endParaRPr lang="en-NZ" sz="1600" b="1" dirty="0">
              <a:solidFill>
                <a:prstClr val="black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Sludge recovery, recycling, </a:t>
            </a:r>
            <a:r>
              <a:rPr lang="en-GB" sz="1200" b="1" dirty="0" smtClean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/>
            </a:r>
            <a:br>
              <a:rPr lang="en-GB" sz="1200" b="1" dirty="0" smtClean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</a:br>
            <a:r>
              <a:rPr lang="en-GB" sz="1200" b="1" dirty="0" smtClean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treatment </a:t>
            </a:r>
            <a:r>
              <a:rPr lang="en-GB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and disposal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Biotechnology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Sustainable purchasing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Anti-bribery management </a:t>
            </a:r>
            <a: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/>
            </a:r>
            <a:b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</a:br>
            <a: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system </a:t>
            </a: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– </a:t>
            </a:r>
            <a: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Requirements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Innovation process: interaction, </a:t>
            </a:r>
            <a:br>
              <a:rPr lang="en-GB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</a:br>
            <a:r>
              <a:rPr lang="en-GB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tools and </a:t>
            </a:r>
            <a:r>
              <a:rPr lang="en-GB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methods</a:t>
            </a:r>
          </a:p>
          <a:p>
            <a:pPr marL="1703387" lvl="3" indent="-34290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GB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Management consultancy</a:t>
            </a:r>
          </a:p>
          <a:p>
            <a:pPr marL="1360487" lvl="3" indent="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903287" lvl="2" indent="0" eaLnBrk="0" hangingPunct="0">
              <a:lnSpc>
                <a:spcPct val="75000"/>
              </a:lnSpc>
              <a:spcBef>
                <a:spcPts val="600"/>
              </a:spcBef>
              <a:buNone/>
            </a:pPr>
            <a:endParaRPr lang="en-GB" sz="1200" b="1" dirty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903287" lvl="2" indent="0" algn="ctr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lang="en-NZ" sz="12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65250" y="174625"/>
            <a:ext cx="7778750" cy="719138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n-GB" sz="3200" dirty="0" smtClean="0">
                <a:latin typeface="Helvetica"/>
              </a:rPr>
              <a:t>Breadth </a:t>
            </a:r>
            <a:r>
              <a:rPr lang="en-GB" sz="3200" dirty="0">
                <a:latin typeface="Helvetica"/>
              </a:rPr>
              <a:t>of ISO’s work in recent years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0374" y="5744575"/>
            <a:ext cx="1217570" cy="665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96630" y="3894652"/>
            <a:ext cx="156754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/>
            <a:endParaRPr lang="en-US" sz="1200" i="1" dirty="0" smtClean="0">
              <a:solidFill>
                <a:prstClr val="black"/>
              </a:solidFill>
              <a:latin typeface="Calibri"/>
              <a:ea typeface="ＭＳ Ｐゴシック" pitchFamily="-105" charset="-128"/>
            </a:endParaRPr>
          </a:p>
          <a:p>
            <a:pPr marL="36000"/>
            <a:r>
              <a:rPr lang="en-US" sz="1200" i="1" dirty="0" smtClean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  <a:t>New ISO groups </a:t>
            </a:r>
            <a:br>
              <a:rPr lang="en-US" sz="1200" i="1" dirty="0" smtClean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</a:br>
            <a:r>
              <a:rPr lang="en-US" sz="1200" i="1" dirty="0" smtClean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  <a:t>touching </a:t>
            </a:r>
            <a:br>
              <a:rPr lang="en-US" sz="1200" i="1" dirty="0" smtClean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</a:br>
            <a:r>
              <a:rPr lang="en-US" sz="1200" i="1" dirty="0" smtClean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  <a:t>upon </a:t>
            </a:r>
            <a:br>
              <a:rPr lang="en-US" sz="1200" i="1" dirty="0" smtClean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</a:br>
            <a:r>
              <a:rPr lang="en-US" sz="1200" i="1" dirty="0" smtClean="0">
                <a:solidFill>
                  <a:prstClr val="black"/>
                </a:solidFill>
                <a:latin typeface="Calibri"/>
                <a:ea typeface="ＭＳ Ｐゴシック" pitchFamily="-105" charset="-128"/>
              </a:rPr>
              <a:t>sustainability pillars:</a:t>
            </a:r>
          </a:p>
          <a:p>
            <a:pPr marL="36000"/>
            <a:r>
              <a:rPr lang="en-US" b="1" dirty="0" smtClean="0">
                <a:solidFill>
                  <a:srgbClr val="9BBB59">
                    <a:lumMod val="75000"/>
                  </a:srgbClr>
                </a:solidFill>
                <a:latin typeface="Calibri"/>
                <a:ea typeface="ＭＳ Ｐゴシック" pitchFamily="-105" charset="-128"/>
              </a:rPr>
              <a:t>Environment</a:t>
            </a:r>
            <a:endParaRPr lang="en-US" b="1" dirty="0">
              <a:solidFill>
                <a:srgbClr val="9BBB59">
                  <a:lumMod val="75000"/>
                </a:srgbClr>
              </a:solidFill>
              <a:latin typeface="Calibri"/>
              <a:ea typeface="ＭＳ Ｐゴシック" pitchFamily="-105" charset="-128"/>
            </a:endParaRPr>
          </a:p>
          <a:p>
            <a:pPr marL="36000"/>
            <a:r>
              <a:rPr lang="en-US" b="1" dirty="0" smtClean="0">
                <a:solidFill>
                  <a:srgbClr val="124A78"/>
                </a:solidFill>
                <a:latin typeface="Calibri"/>
                <a:ea typeface="ＭＳ Ｐゴシック" pitchFamily="-105" charset="-128"/>
              </a:rPr>
              <a:t>Economic</a:t>
            </a:r>
            <a:endParaRPr lang="en-US" b="1" dirty="0">
              <a:solidFill>
                <a:srgbClr val="124A78"/>
              </a:solidFill>
              <a:latin typeface="Calibri"/>
              <a:ea typeface="ＭＳ Ｐゴシック" pitchFamily="-105" charset="-128"/>
            </a:endParaRPr>
          </a:p>
          <a:p>
            <a:pPr marL="36000"/>
            <a:r>
              <a:rPr lang="en-US" b="1" dirty="0" smtClean="0">
                <a:solidFill>
                  <a:srgbClr val="FF0000"/>
                </a:solidFill>
                <a:latin typeface="Calibri"/>
                <a:ea typeface="ＭＳ Ｐゴシック" pitchFamily="-105" charset="-128"/>
              </a:rPr>
              <a:t>Societal</a:t>
            </a:r>
          </a:p>
        </p:txBody>
      </p:sp>
      <p:sp>
        <p:nvSpPr>
          <p:cNvPr id="6" name="Rectangle 5"/>
          <p:cNvSpPr/>
          <p:nvPr/>
        </p:nvSpPr>
        <p:spPr>
          <a:xfrm>
            <a:off x="7496630" y="3953935"/>
            <a:ext cx="1454865" cy="252783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C3C3C"/>
              </a:solidFill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3528060" y="927367"/>
            <a:ext cx="4385890" cy="593457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6087" lvl="1" indent="0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itchFamily="34" charset="0"/>
              <a:buNone/>
              <a:tabLst>
                <a:tab pos="893763" algn="l"/>
              </a:tabLst>
            </a:pPr>
            <a:r>
              <a:rPr lang="en-NZ" sz="1400" b="1" dirty="0" smtClean="0">
                <a:solidFill>
                  <a:srgbClr val="3C3C3C"/>
                </a:solidFill>
                <a:latin typeface="MetaPro-Black"/>
              </a:rPr>
              <a:t>	</a:t>
            </a:r>
            <a:endParaRPr lang="en-NZ" sz="1600" b="1" dirty="0" smtClean="0">
              <a:solidFill>
                <a:srgbClr val="060606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Fine bubble technology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Water re-use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Occupational Health &amp; Safety MS requirements 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Clean </a:t>
            </a:r>
            <a:r>
              <a:rPr lang="en-GB" sz="1200" b="1" dirty="0" err="1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cookstoves</a:t>
            </a:r>
            <a:r>
              <a:rPr lang="en-GB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 and cooking solutions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Collaborative  business relationship management – Framework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Chain of Custody of Forest Based </a:t>
            </a:r>
            <a:r>
              <a:rPr lang="en-GB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/>
            </a:r>
            <a:br>
              <a:rPr lang="en-GB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</a:br>
            <a:r>
              <a:rPr lang="en-GB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Products </a:t>
            </a:r>
            <a:r>
              <a:rPr lang="en-GB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– Requirements</a:t>
            </a:r>
            <a:endParaRPr lang="en-US" sz="1200" b="1" dirty="0">
              <a:solidFill>
                <a:srgbClr val="002060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Educational organizations management systems - Requirements with guidance </a:t>
            </a:r>
            <a: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/>
            </a:r>
            <a:b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</a:br>
            <a:r>
              <a:rPr lang="en-US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for </a:t>
            </a: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use</a:t>
            </a:r>
          </a:p>
          <a:p>
            <a:pPr marL="674687" lvl="2" indent="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Arial" pitchFamily="34" charset="0"/>
              <a:buNone/>
            </a:pPr>
            <a:r>
              <a:rPr lang="en-NZ" sz="1600" b="1" dirty="0">
                <a:solidFill>
                  <a:prstClr val="black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2014</a:t>
            </a:r>
            <a:endParaRPr lang="en-US" sz="1600" b="1" dirty="0">
              <a:solidFill>
                <a:srgbClr val="FF0000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Brand evaluation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Online reputation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Domestic gas cooking appliances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Security</a:t>
            </a:r>
            <a:r>
              <a:rPr lang="en-US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 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200" b="1" dirty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Feed </a:t>
            </a:r>
            <a:r>
              <a:rPr lang="en-US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machinery</a:t>
            </a:r>
          </a:p>
          <a:p>
            <a:pPr marL="674687" lvl="2" indent="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Arial" pitchFamily="34" charset="0"/>
              <a:buNone/>
            </a:pPr>
            <a:r>
              <a:rPr lang="en-NZ" sz="1600" b="1" dirty="0" smtClean="0">
                <a:solidFill>
                  <a:prstClr val="black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2015</a:t>
            </a:r>
            <a:endParaRPr lang="en-US" sz="1600" b="1" dirty="0" smtClean="0">
              <a:solidFill>
                <a:srgbClr val="FF0000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Security</a:t>
            </a:r>
            <a:endParaRPr lang="en-GB" sz="1200" b="1" dirty="0">
              <a:solidFill>
                <a:srgbClr val="FF0000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fr-CA" sz="1200" b="1" dirty="0" err="1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Forensic</a:t>
            </a:r>
            <a:r>
              <a:rPr lang="fr-CA" sz="12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 sciences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fr-CA" sz="12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Asset</a:t>
            </a:r>
            <a:r>
              <a:rPr lang="fr-CA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 </a:t>
            </a:r>
            <a:r>
              <a:rPr lang="fr-CA" sz="12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managment</a:t>
            </a:r>
            <a:endParaRPr lang="fr-CA" sz="1200" b="1" dirty="0" smtClean="0">
              <a:solidFill>
                <a:srgbClr val="002060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fr-CA" sz="12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Bamboo</a:t>
            </a:r>
            <a:r>
              <a:rPr lang="fr-CA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 and </a:t>
            </a:r>
            <a:r>
              <a:rPr lang="fr-CA" sz="12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rattan</a:t>
            </a:r>
            <a:endParaRPr lang="fr-CA" sz="1200" b="1" dirty="0" smtClean="0">
              <a:solidFill>
                <a:srgbClr val="002060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fr-CA" sz="1200" b="1" dirty="0" err="1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Waste</a:t>
            </a:r>
            <a:r>
              <a:rPr lang="fr-CA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 management, </a:t>
            </a:r>
            <a:r>
              <a:rPr lang="fr-CA" sz="1200" b="1" dirty="0" err="1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recycling</a:t>
            </a:r>
            <a:r>
              <a:rPr lang="fr-CA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/>
            </a:r>
            <a:br>
              <a:rPr lang="fr-CA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</a:br>
            <a:r>
              <a:rPr lang="fr-CA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and road </a:t>
            </a:r>
            <a:r>
              <a:rPr lang="fr-CA" sz="1200" b="1" dirty="0" err="1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operation</a:t>
            </a:r>
            <a:r>
              <a:rPr lang="fr-CA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 </a:t>
            </a:r>
            <a:r>
              <a:rPr lang="fr-CA" sz="1200" b="1" dirty="0" smtClean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services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fr-CA" sz="1200" b="1" dirty="0" smtClean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Rare </a:t>
            </a:r>
            <a:r>
              <a:rPr lang="fr-CA" sz="1200" b="1" dirty="0" err="1" smtClean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earth</a:t>
            </a:r>
            <a:endParaRPr lang="fr-CA" sz="1200" b="1" dirty="0" smtClean="0">
              <a:solidFill>
                <a:srgbClr val="9BBB59">
                  <a:lumMod val="75000"/>
                </a:srgbClr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fr-CA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Robots and </a:t>
            </a:r>
            <a:r>
              <a:rPr lang="fr-CA" sz="12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robotic</a:t>
            </a:r>
            <a:r>
              <a:rPr lang="fr-CA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 </a:t>
            </a:r>
            <a:r>
              <a:rPr lang="fr-CA" sz="12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devices</a:t>
            </a:r>
            <a:endParaRPr lang="fr-CA" sz="1200" b="1" dirty="0">
              <a:solidFill>
                <a:srgbClr val="002060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fr-CA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Solid </a:t>
            </a:r>
            <a:r>
              <a:rPr lang="fr-CA" sz="1200" b="1" dirty="0" err="1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recovered</a:t>
            </a:r>
            <a:r>
              <a:rPr lang="fr-CA" sz="1200" b="1" dirty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 fuels</a:t>
            </a: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fr-CA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Guidance on unit </a:t>
            </a:r>
            <a:r>
              <a:rPr lang="fr-CA" sz="1200" b="1" dirty="0" err="1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pricing</a:t>
            </a:r>
            <a:endParaRPr lang="fr-CA" sz="1200" b="1" dirty="0" smtClean="0">
              <a:solidFill>
                <a:srgbClr val="002060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074737" lvl="2" indent="-17145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</a:pPr>
            <a:r>
              <a:rPr lang="fr-CA" sz="1200" b="1" dirty="0" smtClean="0">
                <a:solidFill>
                  <a:srgbClr val="002060"/>
                </a:solidFill>
                <a:latin typeface="Calibri" panose="020F0502020204030204" pitchFamily="34" charset="0"/>
                <a:ea typeface="ＭＳ Ｐゴシック" pitchFamily="-105" charset="-128"/>
                <a:cs typeface="Arial" panose="020B0604020202020204" pitchFamily="34" charset="0"/>
              </a:rPr>
              <a:t>Audit data collection</a:t>
            </a:r>
            <a:endParaRPr lang="en-US" sz="1200" b="1" dirty="0">
              <a:solidFill>
                <a:srgbClr val="002060"/>
              </a:solidFill>
              <a:latin typeface="Calibri" panose="020F050202020403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1360487" lvl="3" indent="0" eaLnBrk="0" hangingPunct="0">
              <a:lnSpc>
                <a:spcPct val="75000"/>
              </a:lnSpc>
              <a:spcBef>
                <a:spcPts val="200"/>
              </a:spcBef>
              <a:spcAft>
                <a:spcPts val="200"/>
              </a:spcAft>
              <a:buFont typeface="Arial" pitchFamily="34" charset="0"/>
              <a:buNone/>
            </a:pPr>
            <a:endParaRPr lang="en-US" sz="1200" b="1" dirty="0" smtClean="0">
              <a:solidFill>
                <a:srgbClr val="FF000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903287" lvl="2" indent="0" eaLnBrk="0" hangingPunct="0">
              <a:lnSpc>
                <a:spcPct val="75000"/>
              </a:lnSpc>
              <a:spcBef>
                <a:spcPts val="600"/>
              </a:spcBef>
              <a:buFont typeface="Arial" pitchFamily="34" charset="0"/>
              <a:buNone/>
            </a:pPr>
            <a:endParaRPr lang="en-GB" sz="1200" b="1" dirty="0" smtClean="0">
              <a:solidFill>
                <a:srgbClr val="002060"/>
              </a:solidFill>
              <a:latin typeface="Arial" panose="020B0604020202020204" pitchFamily="34" charset="0"/>
              <a:ea typeface="ＭＳ Ｐゴシック" pitchFamily="-105" charset="-128"/>
              <a:cs typeface="Arial" panose="020B0604020202020204" pitchFamily="34" charset="0"/>
            </a:endParaRPr>
          </a:p>
          <a:p>
            <a:pPr marL="903287" lvl="2" indent="0" algn="ctr">
              <a:lnSpc>
                <a:spcPct val="90000"/>
              </a:lnSpc>
              <a:spcBef>
                <a:spcPts val="300"/>
              </a:spcBef>
              <a:buFont typeface="Arial" pitchFamily="34" charset="0"/>
              <a:buNone/>
            </a:pPr>
            <a:endParaRPr lang="en-NZ" sz="1200" b="1" dirty="0">
              <a:solidFill>
                <a:srgbClr val="FFFFFF">
                  <a:lumMod val="7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40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1500" y="2286000"/>
            <a:ext cx="8001000" cy="863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5300" dirty="0" smtClean="0">
                <a:solidFill>
                  <a:schemeClr val="bg1"/>
                </a:solidFill>
              </a:rPr>
              <a:t>About ISO and </a:t>
            </a:r>
            <a:r>
              <a:rPr lang="en-US" sz="5300" dirty="0" err="1" smtClean="0">
                <a:solidFill>
                  <a:schemeClr val="bg1"/>
                </a:solidFill>
              </a:rPr>
              <a:t>EASC</a:t>
            </a:r>
            <a:endParaRPr lang="en-US" sz="5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82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ISO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F80AB44C-510B-43D8-B145-88DAEBDFB5E7}"/>
    </a:ext>
  </a:extLst>
</a:theme>
</file>

<file path=ppt/theme/theme11.xml><?xml version="1.0" encoding="utf-8"?>
<a:theme xmlns:a="http://schemas.openxmlformats.org/drawingml/2006/main" name="5_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F80AB44C-510B-43D8-B145-88DAEBDFB5E7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mall logo no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ank (no logo or lin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Blank (no logo or lin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B5D7F16A-26D6-4153-9287-D52277145BEF}"/>
    </a:ext>
  </a:extLst>
</a:theme>
</file>

<file path=ppt/theme/theme6.xml><?xml version="1.0" encoding="utf-8"?>
<a:theme xmlns:a="http://schemas.openxmlformats.org/drawingml/2006/main" name="2_Blank (no logo or lin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B5D7F16A-26D6-4153-9287-D52277145BEF}"/>
    </a:ext>
  </a:extLst>
</a:theme>
</file>

<file path=ppt/theme/theme7.xml><?xml version="1.0" encoding="utf-8"?>
<a:theme xmlns:a="http://schemas.openxmlformats.org/drawingml/2006/main" name="1_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F80AB44C-510B-43D8-B145-88DAEBDFB5E7}"/>
    </a:ext>
  </a:extLst>
</a:theme>
</file>

<file path=ppt/theme/theme8.xml><?xml version="1.0" encoding="utf-8"?>
<a:theme xmlns:a="http://schemas.openxmlformats.org/drawingml/2006/main" name="2_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F80AB44C-510B-43D8-B145-88DAEBDFB5E7}"/>
    </a:ext>
  </a:extLst>
</a:theme>
</file>

<file path=ppt/theme/theme9.xml><?xml version="1.0" encoding="utf-8"?>
<a:theme xmlns:a="http://schemas.openxmlformats.org/drawingml/2006/main" name="3_Logo and line (best for main title slide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ISO Template - slide numbers - new logo 4-3 normal screen.potx" id="{B31D96A7-1A4D-4ED7-89D5-39EEB40C1B34}" vid="{F80AB44C-510B-43D8-B145-88DAEBDFB5E7}"/>
    </a:ext>
  </a:extLst>
</a:theme>
</file>

<file path=ppt/theme/themeOverride1.xml><?xml version="1.0" encoding="utf-8"?>
<a:themeOverride xmlns:a="http://schemas.openxmlformats.org/drawingml/2006/main">
  <a:clrScheme name="ISO Sans Images 13">
    <a:dk1>
      <a:srgbClr val="3C3C3C"/>
    </a:dk1>
    <a:lt1>
      <a:srgbClr val="FFFFFF"/>
    </a:lt1>
    <a:dk2>
      <a:srgbClr val="3C3C3C"/>
    </a:dk2>
    <a:lt2>
      <a:srgbClr val="808080"/>
    </a:lt2>
    <a:accent1>
      <a:srgbClr val="4F7DB2"/>
    </a:accent1>
    <a:accent2>
      <a:srgbClr val="3366FF"/>
    </a:accent2>
    <a:accent3>
      <a:srgbClr val="FFFFFF"/>
    </a:accent3>
    <a:accent4>
      <a:srgbClr val="323232"/>
    </a:accent4>
    <a:accent5>
      <a:srgbClr val="B2BFD5"/>
    </a:accent5>
    <a:accent6>
      <a:srgbClr val="2D5CE7"/>
    </a:accent6>
    <a:hlink>
      <a:srgbClr val="CCCC00"/>
    </a:hlink>
    <a:folHlink>
      <a:srgbClr val="FF505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New ISO Template</Template>
  <TotalTime>1177</TotalTime>
  <Words>874</Words>
  <Application>Microsoft Office PowerPoint</Application>
  <PresentationFormat>On-screen Show (4:3)</PresentationFormat>
  <Paragraphs>259</Paragraphs>
  <Slides>30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30</vt:i4>
      </vt:variant>
    </vt:vector>
  </HeadingPairs>
  <TitlesOfParts>
    <vt:vector size="48" baseType="lpstr">
      <vt:lpstr>ＭＳ Ｐゴシック</vt:lpstr>
      <vt:lpstr>Arial</vt:lpstr>
      <vt:lpstr>Calibri</vt:lpstr>
      <vt:lpstr>Helvetica</vt:lpstr>
      <vt:lpstr>MetaPro-Black</vt:lpstr>
      <vt:lpstr>Times New Roman</vt:lpstr>
      <vt:lpstr>Wingdings</vt:lpstr>
      <vt:lpstr>New ISO Template</vt:lpstr>
      <vt:lpstr>Logo and line (best for main title slide)</vt:lpstr>
      <vt:lpstr>Small logo no line</vt:lpstr>
      <vt:lpstr>Blank (no logo or line)</vt:lpstr>
      <vt:lpstr>1_Blank (no logo or line)</vt:lpstr>
      <vt:lpstr>2_Blank (no logo or line)</vt:lpstr>
      <vt:lpstr>1_Logo and line (best for main title slide)</vt:lpstr>
      <vt:lpstr>2_Logo and line (best for main title slide)</vt:lpstr>
      <vt:lpstr>3_Logo and line (best for main title slide)</vt:lpstr>
      <vt:lpstr>4_Logo and line (best for main title slide)</vt:lpstr>
      <vt:lpstr>5_Logo and line (best for main title slide)</vt:lpstr>
      <vt:lpstr>PowerPoint Presentation</vt:lpstr>
      <vt:lpstr> About ISO</vt:lpstr>
      <vt:lpstr>PowerPoint Presentation</vt:lpstr>
      <vt:lpstr>ISO – a global system</vt:lpstr>
      <vt:lpstr>ISO Members</vt:lpstr>
      <vt:lpstr>ISO Technical Committees</vt:lpstr>
      <vt:lpstr>About International Standards</vt:lpstr>
      <vt:lpstr>Breadth of ISO’s work in recent years</vt:lpstr>
      <vt:lpstr> About ISO and EASC</vt:lpstr>
      <vt:lpstr>PowerPoint Presentation</vt:lpstr>
      <vt:lpstr>ISO Policy Development </vt:lpstr>
      <vt:lpstr>ISO Governance</vt:lpstr>
      <vt:lpstr>ISO Standards Development</vt:lpstr>
      <vt:lpstr>New Rights Program </vt:lpstr>
      <vt:lpstr>PowerPoint Presentation</vt:lpstr>
      <vt:lpstr>PowerPoint Presentation</vt:lpstr>
      <vt:lpstr>Strategy map  &amp; implementation approach</vt:lpstr>
      <vt:lpstr>ISO Strategy Implementation</vt:lpstr>
      <vt:lpstr>7 Strategic Programmes (SP) </vt:lpstr>
      <vt:lpstr>ISO Regional Engagement</vt:lpstr>
      <vt:lpstr>New regional engagement strategy for the rest  of the ISO membership </vt:lpstr>
      <vt:lpstr>Broader ISO Regional  Engagement Strategy:  elements under discussion </vt:lpstr>
      <vt:lpstr> ISO Action Plan for developing countries 2016-2020</vt:lpstr>
      <vt:lpstr>ISO Action Plan for developing countries 2016-2020</vt:lpstr>
      <vt:lpstr>EASC &amp; ISO 2015 sponsorship</vt:lpstr>
      <vt:lpstr>EASC &amp; ISO training programmes </vt:lpstr>
      <vt:lpstr>PowerPoint Presentation</vt:lpstr>
      <vt:lpstr>PowerPoint Presentation</vt:lpstr>
      <vt:lpstr>Thank you for your attention !</vt:lpstr>
      <vt:lpstr>PowerPoint Presentation</vt:lpstr>
    </vt:vector>
  </TitlesOfParts>
  <Company>ISO Central Secretariat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on ISO activities</dc:title>
  <dc:creator>Stefan MARINKOVIC</dc:creator>
  <cp:lastModifiedBy>Anna KOROLEVA</cp:lastModifiedBy>
  <cp:revision>190</cp:revision>
  <cp:lastPrinted>2015-05-08T13:15:02Z</cp:lastPrinted>
  <dcterms:created xsi:type="dcterms:W3CDTF">2015-04-17T12:54:12Z</dcterms:created>
  <dcterms:modified xsi:type="dcterms:W3CDTF">2016-06-20T12:41:08Z</dcterms:modified>
</cp:coreProperties>
</file>